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1"/>
    <p:sldMasterId id="2147483673" r:id="rId2"/>
    <p:sldMasterId id="2147483660" r:id="rId3"/>
    <p:sldMasterId id="2147483648" r:id="rId4"/>
  </p:sldMasterIdLst>
  <p:sldIdLst>
    <p:sldId id="301" r:id="rId5"/>
    <p:sldId id="260" r:id="rId6"/>
    <p:sldId id="261" r:id="rId7"/>
    <p:sldId id="308" r:id="rId8"/>
    <p:sldId id="276" r:id="rId9"/>
    <p:sldId id="277" r:id="rId10"/>
    <p:sldId id="278" r:id="rId11"/>
    <p:sldId id="279" r:id="rId12"/>
    <p:sldId id="280" r:id="rId13"/>
    <p:sldId id="269" r:id="rId14"/>
    <p:sldId id="270" r:id="rId15"/>
    <p:sldId id="273" r:id="rId16"/>
    <p:sldId id="310" r:id="rId17"/>
    <p:sldId id="305" r:id="rId18"/>
    <p:sldId id="311" r:id="rId19"/>
    <p:sldId id="309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FEDACC-3027-4D7A-AEBA-43F61A2B0890}" v="23" dt="2024-11-19T10:44:42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6" autoAdjust="0"/>
    <p:restoredTop sz="86467" autoAdjust="0"/>
  </p:normalViewPr>
  <p:slideViewPr>
    <p:cSldViewPr snapToGrid="0">
      <p:cViewPr varScale="1">
        <p:scale>
          <a:sx n="78" d="100"/>
          <a:sy n="78" d="100"/>
        </p:scale>
        <p:origin x="180" y="498"/>
      </p:cViewPr>
      <p:guideLst/>
    </p:cSldViewPr>
  </p:slideViewPr>
  <p:outlineViewPr>
    <p:cViewPr>
      <p:scale>
        <a:sx n="33" d="100"/>
        <a:sy n="33" d="100"/>
      </p:scale>
      <p:origin x="0" y="-19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2F698B-FDB0-4F17-4E6C-4FBADBF6C6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68362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fi-FI" dirty="0"/>
              <a:t>TW </a:t>
            </a:r>
            <a:r>
              <a:rPr lang="fi-FI" dirty="0" err="1"/>
              <a:t>Cen</a:t>
            </a:r>
            <a:r>
              <a:rPr lang="fi-FI" dirty="0"/>
              <a:t> MT BOLD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3E97EF-05EE-5BEC-A9AD-9A975417D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55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descr="Munuais- ja maksaliiton logo&#10;">
            <a:extLst>
              <a:ext uri="{FF2B5EF4-FFF2-40B4-BE49-F238E27FC236}">
                <a16:creationId xmlns:a16="http://schemas.microsoft.com/office/drawing/2014/main" id="{83CEC644-6FC3-FBBF-E22D-6F5E2A934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676" y="2248617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091EEF0-6B74-15A8-8143-36E0EBFB1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54676" y="387708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A23591F-C415-0E3A-D802-99DCD134D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34075" y="3877084"/>
            <a:ext cx="2743200" cy="365125"/>
          </a:xfrm>
        </p:spPr>
        <p:txBody>
          <a:bodyPr/>
          <a:lstStyle/>
          <a:p>
            <a:fld id="{3787DE19-A0F7-4010-95E7-AE87CEAD848C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A18B947-58F5-F36A-3EA7-2930A91C6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5655084"/>
            <a:ext cx="4429125" cy="96202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B015D8F-B6F6-B717-C574-47A7F3CF00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8302" y="5406532"/>
            <a:ext cx="395119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0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DEB078-DDBD-4465-32EA-70D65E399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40891E5-FEE7-274A-E4DE-9B4117310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25F53C-8B84-1062-164C-CD579805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2F5B26-B2B1-26DF-1BFD-CA4D02AF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16195A-61EA-5E22-C43B-980E5A92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80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39B395-9CC3-5CA3-D59C-862CF5AD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D6FAFA-78A8-A6E2-AB08-72E49BCC8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58C96E-5E0A-5F89-E8A4-645E21CE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B264B2-5C67-E58B-6A98-3C1A4B4B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7FB113-00E7-9D8D-DC46-B39BFEA1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82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61DD11-3C2B-BB57-7549-99A3405F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DE0D98-CE20-6141-C855-DD65CE80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0125D9-38B1-58B5-F949-F0503DE5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4DEC7D-63BB-5667-4285-171AE940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E2E314-B517-CB8E-F25C-BFE6ECE9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320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7B00AD-8DBC-F703-2886-23A21739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915DAD-BD90-0C9E-C425-EA70F7D3D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D7E2738-5329-C91A-9679-3FF32DF77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1B3C60-5A4A-2CBA-DFA2-FA0063BF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34F235-046E-B18B-67FD-58233460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E72B34-A497-2AD9-B08E-63FD1DCF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74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59CC20-3E48-A3E4-E77E-6D044AEC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D2542E-A92A-E1D0-C352-5E0AFB2D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9D28180-ACB3-ACB4-1D11-F000517FA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9AF1F1B-88EE-7217-76A3-7C712ABC4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1FE72C4-233D-37E9-65F2-4D880663E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0078941-9FFD-E1F4-CBBB-66DD9074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01FC4EB-08CA-18DA-193D-7BE6AB2E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CB24C50-C9C9-D117-1387-2569A66C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18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95CAB-E5B2-EB9B-43B1-9677BEA9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8994D6-9444-AFA2-9723-22A52090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8B527A-FAD9-D02E-8F8A-14A301D7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38171E6-E5E0-403F-7D13-795E8FA2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757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B585B9A-0E59-F017-132D-541DC208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9A06F7-F27E-2200-CE49-58D4A959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5445B9-0015-F4A9-69C2-05C64ABB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643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36A17-42D7-551A-6B72-55FC8EB3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ADE770-FE61-E949-90CE-3D1DA3AE9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C8268B7-BCF0-8618-BE2B-30F06999A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17CDE15-8A6E-9064-53C8-007E6671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126E11-000E-DFE5-F780-30736B32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D384F4D-453F-DFF5-A68C-43170940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4479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4BE956-165A-87A4-5E59-00B8A307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96A6053-3A18-7821-61F6-69B7727F9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9B2797F-637B-7EDC-2DE9-5AB01FF32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31753F-6499-97D2-0B4F-83BCF352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15A33A-458D-25F5-E1FC-802CB5BE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C28D79-07AA-2D94-A4F9-CF3034D0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64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85EB6F-7ADE-60C8-4832-81233106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612DC9-D985-2F61-3364-B8C1174C4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321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08006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1E54ED-AAE2-F83E-3457-6F214AD1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2435139-40D0-53B3-6B75-94F45F4F6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0DF489-0BFB-91EF-1F49-125A2AA3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00893A-FE2E-8F23-D370-C9A74577B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3FD483-F1F3-5192-E0BB-B0ED1652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775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E9C4CE4-B62A-65FE-9CC1-BA756C3AC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D19534-D9B8-936D-5F7B-9D86E43CD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BFEC81-EA06-E896-A0C3-4B408F07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7702D6-8784-E563-1FA5-02BC67CA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95D695-36E2-B2B0-6C17-F0B8FBCF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249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0ED56D-E3B5-A7C9-2339-372210381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471F76-F7FA-972D-576E-8ADBB8B26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283D0A-2BCC-1A38-00F3-1854C5CF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53D298-6DF6-C647-E713-E69F6485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916070-E510-E35B-346B-866878CD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746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25A68B-FC01-5998-4C6E-CE720646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A311A4-4B31-5A79-AF2C-F4B93E7A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4D923E-336C-CBFE-A356-3F7439E3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D43789-93DD-7C86-B0DA-F1B18A69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81D404-C31A-5BB4-CB14-0E32651D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942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B601AC-3389-9AFA-881B-ACED8879E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89F881-478B-9208-9E5F-F1FE2E724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5A2D9E-6418-744C-73B4-E890030E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575803-4AE6-902E-92E1-8CB5EE98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6CD71-3C04-E299-7FFA-114C59B6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415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2A9A12-AB8F-6284-F66A-78DAC064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D28EB5-5DCF-7267-287B-3F6095096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27E7FA-570E-DB55-B0F0-8F1224798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74B557-D001-7C66-2732-D61D0FC9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C1085C-F0BF-874D-F310-57B7671C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F8D963-C35A-75AB-5A17-99EDBA9E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865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F91533-C0D2-3ECF-D28C-82F40673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5A48A64-0CEB-2C84-790D-53719D3C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319A26-237B-8257-9EBE-1AF70735A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1102DCB-83CB-9CB3-1996-AFEBD26AF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6928094-41B7-DCB6-5613-AD89E7CE4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046958-21A7-F81B-A4E4-8EDA10BD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0A38957-1132-C99E-8CC4-86AEC8A6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1D139D0-0C3C-378A-2B05-CAA5DD5B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7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3BEBDD-2991-542A-0BC0-E066BADC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7C6A5B-71CB-3A60-371B-A493423F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D6591E-C4E7-4727-E0EE-B9812971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B49C5E4-8BBB-4482-95BA-A114F453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568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8B3B887-E6F3-F44C-BDAB-BEB6B6EA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DED136C-EA9E-1235-DDE8-41D27EE7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3E6CD04-8D89-32C5-F1A9-521047E5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976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71C00-D654-850B-A8D8-203362D1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72C62D-4EEB-B4C2-DCA2-12070F5C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B674D6C-2EA6-70D7-CB4A-32D78F470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13695D-B9CF-A2A7-3A81-3C48021E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4DCAD3-C6FF-803B-F6C2-F1EBC5C2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E9B2805-62D3-BEE2-C949-A90ACFBB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84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D730E9-3F23-BD03-A6C1-292E23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077C5E-60C1-5613-AD4A-DC2DFC664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702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20055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CA1E2C-1008-AFCF-6678-89564AD2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DA38138-FFC0-7004-7D1C-960A09CF8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53BEE79-5BCA-3E18-B416-FD29C9178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7760692-ED5D-C8EB-7157-2A43078D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2D2A1B9-690F-3986-49CE-DDD83175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2F25725-4DFB-5760-2E8E-042EB8CA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940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AD6B0F-8118-1C06-5DF1-01045CA6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3DD4DAC-16B6-2B3B-3E0D-BE95B7CF3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070B0A-DFAC-2E45-054F-3A1A3728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CC78F-B1B6-7F7B-570C-623CC29B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A0E117-ADB8-6A8A-A8F9-BD8D148B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4456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DE7E25B-A7D1-4D01-4A5C-ECB61BE58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FE05B12-1F09-7BAE-8291-B7000BADB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8AF827-20A3-A26C-FC66-1B46374B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084ED8-F11A-5D5E-9648-C8FABDCA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79B3C1-7B18-71E0-0AD6-7024C9ED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675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BCFD170-4DD2-8776-5CC3-76FE817E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5B7C-AB65-4BC2-9504-67566AECCBAC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B83C011-EDBD-5BF6-6AC7-5404855AD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58CE0E1-AC41-8C0B-0FCF-928D713D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A93-8B68-4657-8867-904E10240D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928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A063DB-ECCD-DB1C-5872-E9CD992E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235E8F-2B85-D98B-C862-7ADC16BB4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146426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4F28C9-ACCC-5E3F-73E4-D943E5934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14642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943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1403DC-2CC3-FC41-30DC-1CCADB1A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3A2869-F6B0-C0CC-D04A-4092E1A3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DA1C37-8FBB-E3BA-A343-1F6B0BE89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05075"/>
            <a:ext cx="5160963" cy="2543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A522221-127C-2093-9B33-831753372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7871192-AF53-371B-3539-067D470DA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543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1800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30BFDC-9D78-C714-8D84-B880B407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5287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3F9049-E3C7-8B50-55A7-CBD05057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8E3BD8-11F3-AE8F-524A-F0C226F1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701EC3-CB9F-6647-AECB-8435DF001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76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8973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485D94-99DC-09B9-81C9-C8680B83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09E324D-7B62-E05E-ECBC-F9EE7B8FE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39E370-F062-3CCF-0210-6B494E4DE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46537" cy="2962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0004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FD21C52-1CC5-F514-D147-2AF520FCE7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3" y="5168900"/>
            <a:ext cx="1541601" cy="1552575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F42D4-CE5B-0E66-31D7-DA6580772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5FF781-E90B-4C2E-BC77-BC2EE86FC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99EF7E-F663-5A2D-9B25-E1C61DF4F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DE19-A0F7-4010-95E7-AE87CEAD848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8449AE-ACEF-F5C8-A0EA-EA878BDA1B74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2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86" r:id="rId7"/>
    <p:sldLayoutId id="2147483656" r:id="rId8"/>
    <p:sldLayoutId id="2147483657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B83B768-28E9-2202-6125-2E16EF9C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F77ADF-5180-958E-73EF-F9062FF8D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948D4B-88E9-540E-7ED7-3583B589E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4436781-4E86-DC56-7196-0F9C431BF4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0"/>
            <a:ext cx="24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3734E15-FD5B-1552-C040-F6ADEA8D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135B39-2166-1D98-A095-30BB74422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55E74B-D91E-B79A-8BDD-4B5E3CB2A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D097B6-A8A7-D1CE-86B5-66228C2D3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64A273-3175-AE42-0FD7-55076D8EF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574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A29274A-9A79-C5AC-E3D5-5E84F8BE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AABA5A2-1D65-30B4-0AD3-D04E3244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A57EA0-C3DD-0A3C-795D-E7D52428F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5B7C-AB65-4BC2-9504-67566AECCBAC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A1CD78-F1CC-5419-5451-17953BAEF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D6659B-DCAB-813A-9B8B-90F9876BB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DA93-8B68-4657-8867-904E10240D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878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r9_0JUznUY&amp;t=1s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Hbl3ZAtP7Y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ho_PLWCBY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youtube.com/watch?v=GulOM-YcyM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yypitkaksi.fi/app/uploads/2023/12/TTTS-video.mp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0FAD633C-4ECA-2E64-C8B0-2C4A7C8F9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295014"/>
            <a:ext cx="12192000" cy="935665"/>
          </a:xfrm>
          <a:prstGeom prst="rect">
            <a:avLst/>
          </a:prstGeom>
          <a:solidFill>
            <a:srgbClr val="FFD6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7A7B8A06-8154-C374-3010-0FF1B9735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114260"/>
            <a:ext cx="12192000" cy="956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B2D0899-A766-C758-B47A-C2484CF79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5740"/>
            <a:ext cx="12192000" cy="956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BACEB05-2531-35AD-6881-D39057C19E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23963" y="5439680"/>
            <a:ext cx="9496705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MUNUAISTERVEYDEN TUKEMINEN, 1.KERTA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6C9B9FE-80AE-AE11-90BB-75AA25A20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27" y="303091"/>
            <a:ext cx="4430945" cy="446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8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F0D3B2-E83C-FD06-2DBE-F485B51F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Diabeteksen seuranta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2F86D2-9AB0-B511-2F91-589EA159B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rgbClr val="01A4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Diabeteksen seuranta -video</a:t>
            </a:r>
            <a:endParaRPr lang="fi-FI" dirty="0">
              <a:solidFill>
                <a:srgbClr val="01A4CD"/>
              </a:solidFill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Keskustelua:</a:t>
            </a:r>
          </a:p>
          <a:p>
            <a:r>
              <a:rPr lang="fi-FI" dirty="0"/>
              <a:t>Millainen on oma tilanne/hoidon seuranta hoitoyksikössä?</a:t>
            </a:r>
          </a:p>
          <a:p>
            <a:r>
              <a:rPr lang="fi-FI" dirty="0"/>
              <a:t>Tiedätkö mitä kokeita sinusta on otettu ja mitä koetulokset kertovat omasta tilanteestasi?</a:t>
            </a:r>
          </a:p>
          <a:p>
            <a:r>
              <a:rPr lang="fi-FI" dirty="0"/>
              <a:t>Milloin kävit viimeksi vastaanotolla?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637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F5D705-F1B6-5E08-3F7B-05E9887A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suojaan munuaisiani?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5CA68C-F005-F52E-D033-984277C41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rgbClr val="01A4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Miten suojaan munuaisia -video</a:t>
            </a:r>
            <a:endParaRPr lang="fi-FI" dirty="0">
              <a:solidFill>
                <a:srgbClr val="01A4CD"/>
              </a:solidFill>
            </a:endParaRP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Keskustelua:</a:t>
            </a:r>
          </a:p>
          <a:p>
            <a:r>
              <a:rPr lang="fi-FI" dirty="0"/>
              <a:t>Mitä voin arjessa tehdä suojatakseni munuaisiani?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7873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1547F2-850B-9B12-6334-7F662377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Jaettava materiaali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0BE555-AC64-712A-9451-819692045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Aikuisten diabeteksen hyvän hoidon avaimet – tämä tärkein</a:t>
            </a:r>
          </a:p>
          <a:p>
            <a:r>
              <a:rPr lang="fi-FI" dirty="0"/>
              <a:t>Diabetes ja suun hoito</a:t>
            </a:r>
          </a:p>
          <a:p>
            <a:r>
              <a:rPr lang="fi-FI" dirty="0"/>
              <a:t>PDF-tulosteet liittyen videoihin: Diabeteksen seuranta ja Näin suojaan munuaisiani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158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EC8D39-4444-0CDB-A058-E32F4D932C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2427" y="1997764"/>
            <a:ext cx="8861099" cy="8359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Välitehtävä seuraavalle kerralle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6B3CBE-5997-6C62-F2F4-40B44AB3EE92}"/>
              </a:ext>
            </a:extLst>
          </p:cNvPr>
          <p:cNvSpPr txBox="1">
            <a:spLocks/>
          </p:cNvSpPr>
          <p:nvPr/>
        </p:nvSpPr>
        <p:spPr>
          <a:xfrm>
            <a:off x="836675" y="331903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Kirjoita tähän seuraavan kerran välitehtävä</a:t>
            </a:r>
            <a:endParaRPr kumimoji="0" lang="en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66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E7304B-5D1B-748A-226E-9FADC7C8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274613"/>
            <a:ext cx="10515600" cy="1325563"/>
          </a:xfrm>
        </p:spPr>
        <p:txBody>
          <a:bodyPr/>
          <a:lstStyle/>
          <a:p>
            <a:r>
              <a:rPr lang="fi-FI" dirty="0"/>
              <a:t>Tunnelmat/palaute tästä kerrasta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F68E4E1-B434-034C-9101-A2BEBB8A6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40694" y="3138670"/>
            <a:ext cx="8904514" cy="2562375"/>
            <a:chOff x="1640694" y="3138670"/>
            <a:chExt cx="8904514" cy="2562375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46CDDD21-070A-337C-CE96-42392D741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0694" y="3429000"/>
              <a:ext cx="8904514" cy="2272045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7D531F39-23F0-D45E-802E-697231034098}"/>
                </a:ext>
              </a:extLst>
            </p:cNvPr>
            <p:cNvSpPr txBox="1"/>
            <p:nvPr/>
          </p:nvSpPr>
          <p:spPr>
            <a:xfrm>
              <a:off x="1676067" y="3182997"/>
              <a:ext cx="1744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Meni ohi hilseen</a:t>
              </a:r>
            </a:p>
          </p:txBody>
        </p: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3EEAE285-FF31-8133-1910-D4B878D1A2D1}"/>
                </a:ext>
              </a:extLst>
            </p:cNvPr>
            <p:cNvSpPr txBox="1"/>
            <p:nvPr/>
          </p:nvSpPr>
          <p:spPr>
            <a:xfrm>
              <a:off x="3699703" y="3150124"/>
              <a:ext cx="1409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Ei </a:t>
              </a: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napannut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4953AFB9-9B72-E6F1-8129-0D2C9E06DE4A}"/>
                </a:ext>
              </a:extLst>
            </p:cNvPr>
            <p:cNvSpPr txBox="1"/>
            <p:nvPr/>
          </p:nvSpPr>
          <p:spPr>
            <a:xfrm>
              <a:off x="5617500" y="3138670"/>
              <a:ext cx="950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Ihan ok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70566BB9-FA21-0EAF-E189-A77888C7413E}"/>
                </a:ext>
              </a:extLst>
            </p:cNvPr>
            <p:cNvSpPr txBox="1"/>
            <p:nvPr/>
          </p:nvSpPr>
          <p:spPr>
            <a:xfrm flipH="1">
              <a:off x="7552329" y="3152219"/>
              <a:ext cx="8046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Hyvä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035FC073-6BA9-2B77-BFA9-5DBF9D241D73}"/>
                </a:ext>
              </a:extLst>
            </p:cNvPr>
            <p:cNvSpPr txBox="1"/>
            <p:nvPr/>
          </p:nvSpPr>
          <p:spPr>
            <a:xfrm>
              <a:off x="9340930" y="3154059"/>
              <a:ext cx="8755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Jess</a:t>
              </a: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</p:grp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7DCBB80-7F24-8AFE-013F-93997E5C1000}"/>
              </a:ext>
            </a:extLst>
          </p:cNvPr>
          <p:cNvSpPr txBox="1"/>
          <p:nvPr/>
        </p:nvSpPr>
        <p:spPr>
          <a:xfrm>
            <a:off x="1795232" y="1684000"/>
            <a:ext cx="8601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Mikä fiilis tästä kerrasta? Minkä kuvan valitset ja miksi?</a:t>
            </a:r>
          </a:p>
        </p:txBody>
      </p:sp>
    </p:spTree>
    <p:extLst>
      <p:ext uri="{BB962C8B-B14F-4D97-AF65-F5344CB8AC3E}">
        <p14:creationId xmlns:p14="http://schemas.microsoft.com/office/powerpoint/2010/main" val="165412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E4D0167-1D7E-06B7-E418-B56F35EC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fi-FI" sz="3700" dirty="0">
                <a:latin typeface="Tw Cen MT" panose="020B0602020104020603" pitchFamily="34" charset="0"/>
              </a:rPr>
              <a:t>Lyhyt loppurentoutus</a:t>
            </a:r>
          </a:p>
        </p:txBody>
      </p:sp>
      <p:pic>
        <p:nvPicPr>
          <p:cNvPr id="5" name="Kuva 4" descr="Keltaiset syksyn lehdet">
            <a:extLst>
              <a:ext uri="{FF2B5EF4-FFF2-40B4-BE49-F238E27FC236}">
                <a16:creationId xmlns:a16="http://schemas.microsoft.com/office/drawing/2014/main" id="{9D54CDFF-B18B-61ED-64EE-CC3993E14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82A863-20A4-9643-F665-911144E72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140" y="4390113"/>
            <a:ext cx="6897626" cy="1399223"/>
          </a:xfrm>
        </p:spPr>
        <p:txBody>
          <a:bodyPr anchor="ctr">
            <a:normAutofit fontScale="40000" lnSpcReduction="20000"/>
          </a:bodyPr>
          <a:lstStyle/>
          <a:p>
            <a:endParaRPr lang="fi-FI" sz="6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6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6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600" dirty="0">
              <a:latin typeface="Tw Cen MT" panose="020B0602020104020603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6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6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6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fi-FI" sz="6000" dirty="0">
                <a:solidFill>
                  <a:srgbClr val="01A4CD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https://www.youtube.com/watch?v=GulOM-YcyM8</a:t>
            </a:r>
            <a:endParaRPr lang="fi-FI" sz="6000" dirty="0">
              <a:solidFill>
                <a:srgbClr val="01A4CD"/>
              </a:solidFill>
              <a:latin typeface="Tw Cen MT" panose="020B0602020104020603" pitchFamily="34" charset="0"/>
            </a:endParaRPr>
          </a:p>
          <a:p>
            <a:endParaRPr lang="fi-FI" sz="600" dirty="0"/>
          </a:p>
        </p:txBody>
      </p:sp>
    </p:spTree>
    <p:extLst>
      <p:ext uri="{BB962C8B-B14F-4D97-AF65-F5344CB8AC3E}">
        <p14:creationId xmlns:p14="http://schemas.microsoft.com/office/powerpoint/2010/main" val="167207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3" descr="무료 이미지 : 나무, 잎, 원근법, 식물학, 플로라, 해바라기, 고맙습니다, 파란 하늘, 야생화, 꽃들, 장식적인, 선명한 ...">
            <a:extLst>
              <a:ext uri="{FF2B5EF4-FFF2-40B4-BE49-F238E27FC236}">
                <a16:creationId xmlns:a16="http://schemas.microsoft.com/office/drawing/2014/main" id="{70490150-B5CF-1E78-DB90-D56A4EC6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212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D2166D-B16D-8C41-520C-51BFC30982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Tw Cen MT" panose="020B0602020104020603" pitchFamily="34" charset="0"/>
              </a:rPr>
              <a:t>Kiitos </a:t>
            </a:r>
            <a:r>
              <a:rPr lang="en-US" sz="5400" dirty="0" err="1">
                <a:latin typeface="Tw Cen MT" panose="020B0602020104020603" pitchFamily="34" charset="0"/>
              </a:rPr>
              <a:t>tästä</a:t>
            </a:r>
            <a:r>
              <a:rPr lang="en-US" sz="5400" dirty="0">
                <a:latin typeface="Tw Cen MT" panose="020B0602020104020603" pitchFamily="34" charset="0"/>
              </a:rPr>
              <a:t> </a:t>
            </a:r>
            <a:r>
              <a:rPr lang="en-US" sz="5400" dirty="0" err="1">
                <a:latin typeface="Tw Cen MT" panose="020B0602020104020603" pitchFamily="34" charset="0"/>
              </a:rPr>
              <a:t>kerrasta</a:t>
            </a:r>
            <a:r>
              <a:rPr lang="en-US" sz="5400" dirty="0">
                <a:latin typeface="Tw Cen MT" panose="020B0602020104020603" pitchFamily="34" charset="0"/>
              </a:rPr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BC437C-22F4-CF3D-3181-D8C18CF765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w Cen MT" panose="020B0602020104020603" pitchFamily="34" charset="0"/>
              </a:rPr>
              <a:t>Seuraava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tapaaminen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pvm</a:t>
            </a:r>
            <a:br>
              <a:rPr lang="en-US" sz="2400" dirty="0">
                <a:latin typeface="Tw Cen MT" panose="020B0602020104020603" pitchFamily="34" charset="0"/>
              </a:rPr>
            </a:br>
            <a:r>
              <a:rPr lang="en-US" sz="2400" dirty="0" err="1">
                <a:latin typeface="Tw Cen MT" panose="020B0602020104020603" pitchFamily="34" charset="0"/>
              </a:rPr>
              <a:t>Teemana</a:t>
            </a:r>
            <a:r>
              <a:rPr lang="en-US" sz="2400" dirty="0">
                <a:latin typeface="Tw Cen MT" panose="020B0602020104020603" pitchFamily="34" charset="0"/>
              </a:rPr>
              <a:t> ???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20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BD1387-105B-A8A6-1AF8-7C83B3E9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err="1"/>
              <a:t>Tapaamisen</a:t>
            </a:r>
            <a:r>
              <a:rPr lang="en-GB" dirty="0"/>
              <a:t> </a:t>
            </a:r>
            <a:r>
              <a:rPr lang="en-GB" dirty="0" err="1"/>
              <a:t>aikataulu</a:t>
            </a:r>
            <a:r>
              <a:rPr lang="en-GB" dirty="0"/>
              <a:t> - </a:t>
            </a:r>
            <a:r>
              <a:rPr lang="en-GB" dirty="0" err="1"/>
              <a:t>teemana</a:t>
            </a:r>
            <a:r>
              <a:rPr lang="en-GB" dirty="0"/>
              <a:t> </a:t>
            </a:r>
            <a:r>
              <a:rPr lang="en-GB" dirty="0" err="1"/>
              <a:t>munuaisterveyden</a:t>
            </a:r>
            <a:r>
              <a:rPr lang="en-GB" dirty="0"/>
              <a:t> </a:t>
            </a:r>
            <a:r>
              <a:rPr lang="en-GB" dirty="0" err="1"/>
              <a:t>tukeminen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35B68F-976D-75FB-AD58-2C72913B8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17.30		Kahvi ja kuulumiset</a:t>
            </a:r>
          </a:p>
          <a:p>
            <a:pPr marL="0" indent="0">
              <a:buNone/>
            </a:pPr>
            <a:r>
              <a:rPr lang="fi-FI" dirty="0"/>
              <a:t>18.00		Teeman alustus + välitehtävän käsittely</a:t>
            </a:r>
            <a:br>
              <a:rPr lang="fi-FI" dirty="0"/>
            </a:br>
            <a:r>
              <a:rPr lang="fi-FI" dirty="0"/>
              <a:t>        		nelikentän avulla</a:t>
            </a:r>
          </a:p>
          <a:p>
            <a:pPr marL="0" indent="0">
              <a:buNone/>
            </a:pPr>
            <a:r>
              <a:rPr lang="fi-FI" dirty="0"/>
              <a:t>			                                        </a:t>
            </a:r>
            <a:br>
              <a:rPr lang="fi-FI" dirty="0"/>
            </a:br>
            <a:r>
              <a:rPr lang="fi-FI" dirty="0"/>
              <a:t>18.50		TAUKO</a:t>
            </a:r>
          </a:p>
          <a:p>
            <a:pPr marL="0" indent="0">
              <a:buNone/>
            </a:pPr>
            <a:r>
              <a:rPr lang="fi-FI" dirty="0"/>
              <a:t>19.00		Videot ja keskustelu niiden pohjalta</a:t>
            </a:r>
          </a:p>
          <a:p>
            <a:pPr marL="0" indent="0">
              <a:buNone/>
            </a:pPr>
            <a:r>
              <a:rPr lang="fi-FI" dirty="0"/>
              <a:t>		- Diabeteksen seuranta</a:t>
            </a:r>
          </a:p>
          <a:p>
            <a:pPr marL="0" indent="0">
              <a:buNone/>
            </a:pPr>
            <a:r>
              <a:rPr lang="fi-FI" dirty="0"/>
              <a:t>		- Miten suojaan munuaisia?</a:t>
            </a:r>
          </a:p>
          <a:p>
            <a:pPr marL="0" indent="0">
              <a:buNone/>
            </a:pPr>
            <a:r>
              <a:rPr lang="fi-FI" dirty="0"/>
              <a:t>			</a:t>
            </a:r>
          </a:p>
          <a:p>
            <a:pPr marL="0" indent="0">
              <a:buNone/>
            </a:pPr>
            <a:r>
              <a:rPr lang="fi-FI" dirty="0"/>
              <a:t>19.45		Välitehtävä ja palaute</a:t>
            </a:r>
          </a:p>
          <a:p>
            <a:pPr marL="0" indent="0">
              <a:buNone/>
            </a:pPr>
            <a:r>
              <a:rPr lang="fi-FI" dirty="0"/>
              <a:t>20.00		Hyvää kotimatkaa!				</a:t>
            </a:r>
          </a:p>
        </p:txBody>
      </p:sp>
    </p:spTree>
    <p:extLst>
      <p:ext uri="{BB962C8B-B14F-4D97-AF65-F5344CB8AC3E}">
        <p14:creationId xmlns:p14="http://schemas.microsoft.com/office/powerpoint/2010/main" val="44225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EA8643-5386-D0B3-636B-91AAA17D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01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dirty="0"/>
              <a:t>Kuulumiset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BEF880-2E1D-D7F4-77DA-AC71AF1D1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01" y="2894655"/>
            <a:ext cx="5408707" cy="3613149"/>
          </a:xfrm>
        </p:spPr>
        <p:txBody>
          <a:bodyPr anchor="ctr">
            <a:normAutofit/>
          </a:bodyPr>
          <a:lstStyle/>
          <a:p>
            <a:endParaRPr lang="fi-FI" sz="2000" dirty="0"/>
          </a:p>
          <a:p>
            <a:r>
              <a:rPr lang="fi-FI" sz="3200" dirty="0"/>
              <a:t>Mitä hyviä tekoja olet tehnyt itsellesi ryhmäkertojen välillä?</a:t>
            </a:r>
          </a:p>
          <a:p>
            <a:pPr marL="0" indent="0">
              <a:buNone/>
            </a:pPr>
            <a:endParaRPr lang="fi-FI" sz="3200" dirty="0"/>
          </a:p>
          <a:p>
            <a:r>
              <a:rPr lang="fi-FI" sz="3200" dirty="0"/>
              <a:t>Mistä kiität itseäsi?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059B687-A900-51A1-F535-F87457A3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180" y="1397101"/>
            <a:ext cx="5334462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EC8D39-4444-0CDB-A058-E32F4D932C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7603" y="1762566"/>
            <a:ext cx="8861099" cy="6062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Välitehtävän käsittely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B84FCE2-49F8-887E-4530-4FDC66FD7E20}"/>
              </a:ext>
            </a:extLst>
          </p:cNvPr>
          <p:cNvSpPr txBox="1"/>
          <p:nvPr/>
        </p:nvSpPr>
        <p:spPr>
          <a:xfrm>
            <a:off x="1297056" y="2557616"/>
            <a:ext cx="103615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latin typeface="Tw Cen MT" panose="020B0602020104020603" pitchFamily="34" charset="0"/>
              </a:rPr>
              <a:t>Mihin olen munuaisterveyden tukemisessa (=diabeteksen omahoito) tyytyväinen?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latin typeface="Tw Cen MT" panose="020B0602020104020603" pitchFamily="34" charset="0"/>
              </a:rPr>
              <a:t>Mihin kaipaan muutosta tai yhteistä pohdintaa?</a:t>
            </a:r>
          </a:p>
        </p:txBody>
      </p:sp>
    </p:spTree>
    <p:extLst>
      <p:ext uri="{BB962C8B-B14F-4D97-AF65-F5344CB8AC3E}">
        <p14:creationId xmlns:p14="http://schemas.microsoft.com/office/powerpoint/2010/main" val="39610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16D052-A7E5-A579-C385-4863500C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36" y="449013"/>
            <a:ext cx="10701528" cy="1325563"/>
          </a:xfrm>
        </p:spPr>
        <p:txBody>
          <a:bodyPr/>
          <a:lstStyle/>
          <a:p>
            <a:r>
              <a:rPr lang="fi-FI" dirty="0"/>
              <a:t>Omahoidon käsittely nelikenttätyöskentelyn</a:t>
            </a:r>
            <a:br>
              <a:rPr lang="fi-FI" dirty="0"/>
            </a:br>
            <a:r>
              <a:rPr lang="fi-FI" dirty="0"/>
              <a:t>avulla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0FC4B9-576A-A9CE-7F4A-917C87516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5" y="2057649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2244DB0-5358-EA81-0600-48E3A0392E03}"/>
              </a:ext>
            </a:extLst>
          </p:cNvPr>
          <p:cNvSpPr txBox="1"/>
          <p:nvPr/>
        </p:nvSpPr>
        <p:spPr>
          <a:xfrm>
            <a:off x="6187689" y="3665954"/>
            <a:ext cx="5592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1A4CD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Tästä linkistä pääsette katsomaan nelikenttätyöskentelyn ohjevideon</a:t>
            </a:r>
            <a:endParaRPr lang="fi-FI" sz="2800" dirty="0">
              <a:solidFill>
                <a:srgbClr val="01A4CD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6407018-6674-2292-A220-BDA543340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893753" cy="4562107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F017C2DE-F4AC-D4F9-BA59-76D6D928F4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60620" y="4562107"/>
            <a:ext cx="6629399" cy="18158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Mitä tietoa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 tarvitsen diabeteksen hoitoon ja munuaisterveyteen liittyen?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Mikä tieto 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estää minua panostamasta omahoitoon?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19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AC1E582-967D-3DA0-B729-0D0C1CE45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2632" y="0"/>
            <a:ext cx="6119368" cy="4947285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C20A6ACB-5755-165A-68EB-55C29302F8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88670" y="4914900"/>
            <a:ext cx="7040879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Millaisia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 omahoitoon liittyviä 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taitoja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 minulla on? 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Mitä taitoja 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olisi hyvä harjoitella?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77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96D0C67-46FC-6FD4-56A0-987E0C27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7480" y="2114550"/>
            <a:ext cx="5764520" cy="4743450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C9373C88-26E9-82A1-B8D8-32E39F0B46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2243" y="886073"/>
            <a:ext cx="6325513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Millaisia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 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tunteita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 omahoito tai munuaisterveys minussa herättää?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Millaisia keinoja 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minulla on käsitellä niitä?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35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BBE63F7-9FCC-6F66-9A18-B8336A08B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15287"/>
            <a:ext cx="5253990" cy="4242713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5383C935-68CE-A6EE-4DC5-301870089C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04750" y="1006259"/>
            <a:ext cx="8060138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Miten suhtaudun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 omahoitoon tai lisäsairauksiin?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Miten suhtaudun 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munuaismuutosten mahdollisuuteen?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41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yypitkaks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4CC"/>
      </a:accent1>
      <a:accent2>
        <a:srgbClr val="E2282B"/>
      </a:accent2>
      <a:accent3>
        <a:srgbClr val="FFD53C"/>
      </a:accent3>
      <a:accent4>
        <a:srgbClr val="00A4CC"/>
      </a:accent4>
      <a:accent5>
        <a:srgbClr val="E2282B"/>
      </a:accent5>
      <a:accent6>
        <a:srgbClr val="FFD53C"/>
      </a:accent6>
      <a:hlink>
        <a:srgbClr val="000000"/>
      </a:hlink>
      <a:folHlink>
        <a:srgbClr val="000000"/>
      </a:folHlink>
    </a:clrScheme>
    <a:fontScheme name="Tyypitkaksi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315</Words>
  <Application>Microsoft Office PowerPoint</Application>
  <PresentationFormat>Laajakuva</PresentationFormat>
  <Paragraphs>66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Tw Cen MT</vt:lpstr>
      <vt:lpstr>Office-teema</vt:lpstr>
      <vt:lpstr>1_Mukautettu suunnittelumalli</vt:lpstr>
      <vt:lpstr>Mukautettu suunnittelumalli</vt:lpstr>
      <vt:lpstr>Office-teema</vt:lpstr>
      <vt:lpstr>MUNUAISTERVEYDEN TUKEMINEN, 1.KERTA</vt:lpstr>
      <vt:lpstr>Tapaamisen aikataulu - teemana munuaisterveyden tukeminen</vt:lpstr>
      <vt:lpstr>Kuulumiset</vt:lpstr>
      <vt:lpstr>Välitehtävän käsittely</vt:lpstr>
      <vt:lpstr>Omahoidon käsittely nelikenttätyöskentelyn avulla</vt:lpstr>
      <vt:lpstr>Mitä tietoa tarvitsen diabeteksen hoitoon ja munuaisterveyteen liittyen?  Mikä tieto estää minua panostamasta omahoitoon?</vt:lpstr>
      <vt:lpstr>Millaisia omahoitoon liittyviä taitoja minulla on? Mitä taitoja olisi hyvä harjoitella?</vt:lpstr>
      <vt:lpstr>Millaisia tunteita omahoito tai munuaisterveys minussa herättää?  Millaisia keinoja minulla on käsitellä niitä?</vt:lpstr>
      <vt:lpstr>Miten suhtaudun omahoitoon tai lisäsairauksiin?  Miten suhtaudun munuaismuutosten mahdollisuuteen?</vt:lpstr>
      <vt:lpstr>Diabeteksen seuranta</vt:lpstr>
      <vt:lpstr>Miten suojaan munuaisiani?</vt:lpstr>
      <vt:lpstr>Jaettava materiaali </vt:lpstr>
      <vt:lpstr>Välitehtävä seuraavalle kerralle</vt:lpstr>
      <vt:lpstr>Tunnelmat/palaute tästä kerrasta</vt:lpstr>
      <vt:lpstr>Lyhyt loppurentoutus</vt:lpstr>
      <vt:lpstr>Kiitos tästä kerrasta!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Munuaisterveyden tukeminen 1. kerta -diat</dc:title>
  <dc:creator/>
  <cp:lastModifiedBy/>
  <cp:revision>1</cp:revision>
  <dcterms:created xsi:type="dcterms:W3CDTF">2024-11-19T10:44:02Z</dcterms:created>
  <dcterms:modified xsi:type="dcterms:W3CDTF">2024-11-19T10:44:51Z</dcterms:modified>
</cp:coreProperties>
</file>