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3" r:id="rId5"/>
    <p:sldMasterId id="2147483660" r:id="rId6"/>
  </p:sldMasterIdLst>
  <p:sldIdLst>
    <p:sldId id="303" r:id="rId7"/>
    <p:sldId id="306" r:id="rId8"/>
    <p:sldId id="260" r:id="rId9"/>
    <p:sldId id="308" r:id="rId10"/>
    <p:sldId id="263" r:id="rId11"/>
    <p:sldId id="264" r:id="rId12"/>
    <p:sldId id="269" r:id="rId13"/>
    <p:sldId id="266" r:id="rId14"/>
    <p:sldId id="300" r:id="rId15"/>
    <p:sldId id="310" r:id="rId16"/>
    <p:sldId id="305" r:id="rId17"/>
    <p:sldId id="309" r:id="rId1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si Vidman" userId="05caa002-6997-4f79-93be-f983e470bdfe" providerId="ADAL" clId="{DBB529F1-285F-4C23-B9B4-F618D3347D15}"/>
    <pc:docChg chg="modSld">
      <pc:chgData name="Kirsi Vidman" userId="05caa002-6997-4f79-93be-f983e470bdfe" providerId="ADAL" clId="{DBB529F1-285F-4C23-B9B4-F618D3347D15}" dt="2024-11-20T11:22:27.177" v="36"/>
      <pc:docMkLst>
        <pc:docMk/>
      </pc:docMkLst>
      <pc:sldChg chg="modSp mod">
        <pc:chgData name="Kirsi Vidman" userId="05caa002-6997-4f79-93be-f983e470bdfe" providerId="ADAL" clId="{DBB529F1-285F-4C23-B9B4-F618D3347D15}" dt="2024-11-20T11:22:19.217" v="35" actId="20577"/>
        <pc:sldMkLst>
          <pc:docMk/>
          <pc:sldMk cId="454695039" sldId="263"/>
        </pc:sldMkLst>
        <pc:spChg chg="mod">
          <ac:chgData name="Kirsi Vidman" userId="05caa002-6997-4f79-93be-f983e470bdfe" providerId="ADAL" clId="{DBB529F1-285F-4C23-B9B4-F618D3347D15}" dt="2024-11-20T11:22:19.217" v="35" actId="20577"/>
          <ac:spMkLst>
            <pc:docMk/>
            <pc:sldMk cId="454695039" sldId="263"/>
            <ac:spMk id="4" creationId="{C2AE45DB-6961-279D-B9C1-32176BC566CC}"/>
          </ac:spMkLst>
        </pc:spChg>
      </pc:sldChg>
      <pc:sldChg chg="modSp mod">
        <pc:chgData name="Kirsi Vidman" userId="05caa002-6997-4f79-93be-f983e470bdfe" providerId="ADAL" clId="{DBB529F1-285F-4C23-B9B4-F618D3347D15}" dt="2024-11-20T11:22:27.177" v="36"/>
        <pc:sldMkLst>
          <pc:docMk/>
          <pc:sldMk cId="8606484" sldId="264"/>
        </pc:sldMkLst>
        <pc:spChg chg="mod">
          <ac:chgData name="Kirsi Vidman" userId="05caa002-6997-4f79-93be-f983e470bdfe" providerId="ADAL" clId="{DBB529F1-285F-4C23-B9B4-F618D3347D15}" dt="2024-11-20T11:22:27.177" v="36"/>
          <ac:spMkLst>
            <pc:docMk/>
            <pc:sldMk cId="8606484" sldId="264"/>
            <ac:spMk id="3" creationId="{7213AE2C-05D2-9BC5-AD9B-53924E9ECA0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2F698B-FDB0-4F17-4E6C-4FBADBF6C6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868362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fi-FI" dirty="0"/>
              <a:t>TW </a:t>
            </a:r>
            <a:r>
              <a:rPr lang="fi-FI" dirty="0" err="1"/>
              <a:t>Cen</a:t>
            </a:r>
            <a:r>
              <a:rPr lang="fi-FI" dirty="0"/>
              <a:t> MT BOLD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F3E97EF-05EE-5BEC-A9AD-9A975417DA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  <a:latin typeface="Tw Cen MT" panose="020B06020201040206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5558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descr="Munuais- ja maksaliiton logo&#10;">
            <a:extLst>
              <a:ext uri="{FF2B5EF4-FFF2-40B4-BE49-F238E27FC236}">
                <a16:creationId xmlns:a16="http://schemas.microsoft.com/office/drawing/2014/main" id="{83CEC644-6FC3-FBBF-E22D-6F5E2A9348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4676" y="2248617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Kiitos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091EEF0-6B74-15A8-8143-36E0EBFB1A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154676" y="387708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A23591F-C415-0E3A-D802-99DCD134D8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934075" y="3877084"/>
            <a:ext cx="2743200" cy="365125"/>
          </a:xfrm>
        </p:spPr>
        <p:txBody>
          <a:bodyPr/>
          <a:lstStyle/>
          <a:p>
            <a:fld id="{3787DE19-A0F7-4010-95E7-AE87CEAD848C}" type="slidenum">
              <a:rPr lang="fi-FI" smtClean="0"/>
              <a:t>‹#›</a:t>
            </a:fld>
            <a:endParaRPr lang="fi-FI"/>
          </a:p>
        </p:txBody>
      </p:sp>
      <p:pic>
        <p:nvPicPr>
          <p:cNvPr id="13" name="Kuva 1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DA18B947-58F5-F36A-3EA7-2930A91C67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575" y="5655084"/>
            <a:ext cx="4429125" cy="962025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4B015D8F-B6F6-B717-C574-47A7F3CF00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88302" y="5406532"/>
            <a:ext cx="3951197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00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DEB078-DDBD-4465-32EA-70D65E399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40891E5-FEE7-274A-E4DE-9B4117310B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B25F53C-8B84-1062-164C-CD579805A2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74222-72CE-4DD5-B0B2-71457167270D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F2F5B26-B2B1-26DF-1BFD-CA4D02AF8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216195A-61EA-5E22-C43B-980E5A923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E532-DE4C-47A5-8428-8BBB724181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4801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39B395-9CC3-5CA3-D59C-862CF5AD1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5D6FAFA-78A8-A6E2-AB08-72E49BCC8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458C96E-5E0A-5F89-E8A4-645E21CEE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74222-72CE-4DD5-B0B2-71457167270D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3B264B2-5C67-E58B-6A98-3C1A4B4B0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7FB113-00E7-9D8D-DC46-B39BFEA1F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E532-DE4C-47A5-8428-8BBB724181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0829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61DD11-3C2B-BB57-7549-99A3405FA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7DE0D98-CE20-6141-C855-DD65CE80B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60125D9-38B1-58B5-F949-F0503DE53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74222-72CE-4DD5-B0B2-71457167270D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14DEC7D-63BB-5667-4285-171AE9407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0E2E314-B517-CB8E-F25C-BFE6ECE95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E532-DE4C-47A5-8428-8BBB724181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2320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7B00AD-8DBC-F703-2886-23A21739C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915DAD-BD90-0C9E-C425-EA70F7D3D1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D7E2738-5329-C91A-9679-3FF32DF77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21B3C60-5A4A-2CBA-DFA2-FA0063BFE3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74222-72CE-4DD5-B0B2-71457167270D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634F235-046E-B18B-67FD-582334602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6E72B34-A497-2AD9-B08E-63FD1DCF4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E532-DE4C-47A5-8428-8BBB724181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3749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459CC20-3E48-A3E4-E77E-6D044AEC6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BD2542E-A92A-E1D0-C352-5E0AFB2DF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9D28180-ACB3-ACB4-1D11-F000517FA6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9AF1F1B-88EE-7217-76A3-7C712ABC48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1FE72C4-233D-37E9-65F2-4D880663E8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0078941-9FFD-E1F4-CBBB-66DD90741B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74222-72CE-4DD5-B0B2-71457167270D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01FC4EB-08CA-18DA-193D-7BE6AB2E0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CB24C50-C9C9-D117-1387-2569A66C7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E532-DE4C-47A5-8428-8BBB724181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0180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D95CAB-E5B2-EB9B-43B1-9677BEA9C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8994D6-9444-AFA2-9723-22A52090D1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74222-72CE-4DD5-B0B2-71457167270D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E8B527A-FAD9-D02E-8F8A-14A301D77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38171E6-E5E0-403F-7D13-795E8FA20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E532-DE4C-47A5-8428-8BBB724181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5757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B585B9A-0E59-F017-132D-541DC20823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74222-72CE-4DD5-B0B2-71457167270D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69A06F7-F27E-2200-CE49-58D4A959C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D5445B9-0015-F4A9-69C2-05C64ABB1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E532-DE4C-47A5-8428-8BBB724181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16438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736A17-42D7-551A-6B72-55FC8EB3C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FADE770-FE61-E949-90CE-3D1DA3AE9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C8268B7-BCF0-8618-BE2B-30F06999AD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17CDE15-8A6E-9064-53C8-007E66715C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74222-72CE-4DD5-B0B2-71457167270D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C126E11-000E-DFE5-F780-30736B32B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D384F4D-453F-DFF5-A68C-43170940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E532-DE4C-47A5-8428-8BBB724181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4479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4BE956-165A-87A4-5E59-00B8A3075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196A6053-3A18-7821-61F6-69B7727F95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9B2797F-637B-7EDC-2DE9-5AB01FF32F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231753F-6499-97D2-0B4F-83BCF3521F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74222-72CE-4DD5-B0B2-71457167270D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215A33A-458D-25F5-E1FC-802CB5BE1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7C28D79-07AA-2D94-A4F9-CF3034D0B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E532-DE4C-47A5-8428-8BBB724181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1641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85EB6F-7ADE-60C8-4832-81233106C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612DC9-D985-2F61-3364-B8C1174C4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3215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4080061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1E54ED-AAE2-F83E-3457-6F214AD1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2435139-40D0-53B3-6B75-94F45F4F6F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70DF489-0BFB-91EF-1F49-125A2AA3EC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74222-72CE-4DD5-B0B2-71457167270D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300893A-FE2E-8F23-D370-C9A74577B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43FD483-F1F3-5192-E0BB-B0ED16525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E532-DE4C-47A5-8428-8BBB724181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4775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9E9C4CE4-B62A-65FE-9CC1-BA756C3ACD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BD19534-D9B8-936D-5F7B-9D86E43CDC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BBFEC81-EA06-E896-A0C3-4B408F07F4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74222-72CE-4DD5-B0B2-71457167270D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37702D6-8784-E563-1FA5-02BC67CAF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195D695-36E2-B2B0-6C17-F0B8FBCF9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E532-DE4C-47A5-8428-8BBB724181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22493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0ED56D-E3B5-A7C9-2339-372210381E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9471F76-F7FA-972D-576E-8ADBB8B26E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3283D0A-2BCC-1A38-00F3-1854C5CF5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CACC-2404-4758-8C70-F5FC2716128A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953D298-6DF6-C647-E713-E69F64855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5916070-E510-E35B-346B-866878CD8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6859-5DFF-4199-BF18-E709A0F038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47469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D25A68B-FC01-5998-4C6E-CE720646D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8A311A4-4B31-5A79-AF2C-F4B93E7A8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4D923E-336C-CBFE-A356-3F7439E35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CACC-2404-4758-8C70-F5FC2716128A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1D43789-93DD-7C86-B0DA-F1B18A69C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881D404-C31A-5BB4-CB14-0E32651D5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6859-5DFF-4199-BF18-E709A0F038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99427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B601AC-3389-9AFA-881B-ACED8879E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F89F881-478B-9208-9E5F-F1FE2E724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5A2D9E-6418-744C-73B4-E890030E6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CACC-2404-4758-8C70-F5FC2716128A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9575803-4AE6-902E-92E1-8CB5EE986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516CD71-3C04-E299-7FFA-114C59B6A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6859-5DFF-4199-BF18-E709A0F038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64159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2A9A12-AB8F-6284-F66A-78DAC0641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D28EB5-5DCF-7267-287B-3F60950967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C27E7FA-570E-DB55-B0F0-8F1224798D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974B557-D001-7C66-2732-D61D0FC9F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CACC-2404-4758-8C70-F5FC2716128A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8C1085C-F0BF-874D-F310-57B7671C0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5F8D963-C35A-75AB-5A17-99EDBA9E3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6859-5DFF-4199-BF18-E709A0F038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18659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F91533-C0D2-3ECF-D28C-82F406731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5A48A64-0CEB-2C84-790D-53719D3C9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E319A26-237B-8257-9EBE-1AF70735A8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1102DCB-83CB-9CB3-1996-AFEBD26AF0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6928094-41B7-DCB6-5613-AD89E7CE44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B046958-21A7-F81B-A4E4-8EDA10BD9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CACC-2404-4758-8C70-F5FC2716128A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D0A38957-1132-C99E-8CC4-86AEC8A6B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1D139D0-0C3C-378A-2B05-CAA5DD5B2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6859-5DFF-4199-BF18-E709A0F038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976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3BEBDD-2991-542A-0BC0-E066BADC4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97C6A5B-71CB-3A60-371B-A493423FE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CACC-2404-4758-8C70-F5FC2716128A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3D6591E-C4E7-4727-E0EE-B9812971A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B49C5E4-8BBB-4482-95BA-A114F4534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6859-5DFF-4199-BF18-E709A0F038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05687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8B3B887-E6F3-F44C-BDAB-BEB6B6EAA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CACC-2404-4758-8C70-F5FC2716128A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DED136C-EA9E-1235-DDE8-41D27EE79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3E6CD04-8D89-32C5-F1A9-521047E53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6859-5DFF-4199-BF18-E709A0F038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59768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871C00-D654-850B-A8D8-203362D1E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F72C62D-4EEB-B4C2-DCA2-12070F5C9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B674D6C-2EA6-70D7-CB4A-32D78F470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213695D-B9CF-A2A7-3A81-3C48021EE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CACC-2404-4758-8C70-F5FC2716128A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74DCAD3-C6FF-803B-F6C2-F1EBC5C2F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E9B2805-62D3-BEE2-C949-A90ACFBB4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6859-5DFF-4199-BF18-E709A0F038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9849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D730E9-3F23-BD03-A6C1-292E2341B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7626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8077C5E-60C1-5613-AD4A-DC2DFC664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7028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7200555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CA1E2C-1008-AFCF-6678-89564AD26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ADA38138-FFC0-7004-7D1C-960A09CF8C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53BEE79-5BCA-3E18-B416-FD29C9178C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7760692-ED5D-C8EB-7157-2A43078D2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CACC-2404-4758-8C70-F5FC2716128A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2D2A1B9-690F-3986-49CE-DDD83175E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2F25725-4DFB-5760-2E8E-042EB8CA9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6859-5DFF-4199-BF18-E709A0F038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89409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0AD6B0F-8118-1C06-5DF1-01045CA69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3DD4DAC-16B6-2B3B-3E0D-BE95B7CF36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4070B0A-DFAC-2E45-054F-3A1A3728F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CACC-2404-4758-8C70-F5FC2716128A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56CC78F-B1B6-7F7B-570C-623CC29BF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3A0E117-ADB8-6A8A-A8F9-BD8D148B5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6859-5DFF-4199-BF18-E709A0F038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44568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FDE7E25B-A7D1-4D01-4A5C-ECB61BE584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FE05B12-1F09-7BAE-8291-B7000BADB1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E8AF827-20A3-A26C-FC66-1B46374B7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CACC-2404-4758-8C70-F5FC2716128A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084ED8-F11A-5D5E-9648-C8FABDCA7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B79B3C1-7B18-71E0-0AD6-7024C9ED8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6859-5DFF-4199-BF18-E709A0F038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6675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A063DB-ECCD-DB1C-5872-E9CD992EC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C235E8F-2B85-D98B-C862-7ADC16BB45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146426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94F28C9-ACCC-5E3F-73E4-D943E59347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14642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394348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1403DC-2CC3-FC41-30DC-1CCADB1AA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83A2869-F6B0-C0CC-D04A-4092E1A3F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FDA1C37-8FBB-E3BA-A343-1F6B0BE89E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2505075"/>
            <a:ext cx="5160963" cy="25431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A522221-127C-2093-9B33-8317533726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7871192-AF53-371B-3539-067D470DA0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5431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318008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30BFDC-9D78-C714-8D84-B880B407D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752870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072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3F9049-E3C7-8B50-55A7-CBD050577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C8E3BD8-11F3-AE8F-524A-F0C226F15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6701EC3-CB9F-6647-AECB-8435DF001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2676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789738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E485D94-99DC-09B9-81C9-C8680B834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F09E324D-7B62-E05E-ECBC-F9EE7B8FEE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B39E370-F062-3CCF-0210-6B494E4DE9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046537" cy="29622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800040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1FD21C52-1CC5-F514-D147-2AF520FCE74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13" y="5168900"/>
            <a:ext cx="1541601" cy="1552575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FEF42D4-CE5B-0E66-31D7-DA6580772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25FF781-E90B-4C2E-BC77-BC2EE86FC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199EF7E-F663-5A2D-9B25-E1C61DF4FC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7DE19-A0F7-4010-95E7-AE87CEAD848C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58449AE-ACEF-F5C8-A0EA-EA878BDA1B74}"/>
              </a:ext>
            </a:extLst>
          </p:cNvPr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82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924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7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B83B768-28E9-2202-6125-2E16EF9C2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6F77ADF-5180-958E-73EF-F9062FF8D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7948D4B-88E9-540E-7ED7-3583B589E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7E532-DE4C-47A5-8428-8BBB724181B3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04436781-4E86-DC56-7196-0F9C431BF42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1" y="0"/>
            <a:ext cx="2482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17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3734E15-FD5B-1552-C040-F6ADEA8DD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F135B39-2166-1D98-A095-30BB74422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555E74B-D91E-B79A-8BDD-4B5E3CB2A8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1CACC-2404-4758-8C70-F5FC2716128A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9D097B6-A8A7-D1CE-86B5-66228C2D37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64A273-3175-AE42-0FD7-55076D8EF8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06859-5DFF-4199-BF18-E709A0F038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574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time_continue=5&amp;v=4d5IXt7AXr0&amp;embeds_referring_euri=https%3A%2F%2Ftyypitkaksi.fi%2F&amp;source_ve_path=Mjg2NjY" TargetMode="Externa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0FAD633C-4ECA-2E64-C8B0-2C4A7C8F9ED6}"/>
              </a:ext>
            </a:extLst>
          </p:cNvPr>
          <p:cNvSpPr/>
          <p:nvPr/>
        </p:nvSpPr>
        <p:spPr>
          <a:xfrm>
            <a:off x="0" y="5295014"/>
            <a:ext cx="12192000" cy="935665"/>
          </a:xfrm>
          <a:prstGeom prst="rect">
            <a:avLst/>
          </a:prstGeom>
          <a:solidFill>
            <a:srgbClr val="FFD6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7A7B8A06-8154-C374-3010-0FF1B973559F}"/>
              </a:ext>
            </a:extLst>
          </p:cNvPr>
          <p:cNvSpPr/>
          <p:nvPr/>
        </p:nvSpPr>
        <p:spPr>
          <a:xfrm>
            <a:off x="0" y="5114260"/>
            <a:ext cx="12192000" cy="9569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B2D0899-A766-C758-B47A-C2484CF793F5}"/>
              </a:ext>
            </a:extLst>
          </p:cNvPr>
          <p:cNvSpPr/>
          <p:nvPr/>
        </p:nvSpPr>
        <p:spPr>
          <a:xfrm>
            <a:off x="0" y="6315740"/>
            <a:ext cx="12192000" cy="9569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6BACEB05-2531-35AD-6881-D39057C19EEC}"/>
              </a:ext>
            </a:extLst>
          </p:cNvPr>
          <p:cNvSpPr txBox="1"/>
          <p:nvPr/>
        </p:nvSpPr>
        <p:spPr>
          <a:xfrm>
            <a:off x="1676465" y="5439680"/>
            <a:ext cx="933443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MUNUAISTERVEYDEN TUKEMINEN, 2. KERTA</a:t>
            </a:r>
            <a:endParaRPr kumimoji="0" lang="fi-FI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pic>
        <p:nvPicPr>
          <p:cNvPr id="10" name="Kuva 9" descr="Kuva, joka sisältää kohteen Grafiikka, Fontti, clipart, logo&#10;&#10;Kuvaus luotu automaattisesti">
            <a:extLst>
              <a:ext uri="{FF2B5EF4-FFF2-40B4-BE49-F238E27FC236}">
                <a16:creationId xmlns:a16="http://schemas.microsoft.com/office/drawing/2014/main" id="{D6C9B9FE-80AE-AE11-90BB-75AA25A203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527" y="303091"/>
            <a:ext cx="4430945" cy="446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633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Slide Background">
            <a:extLst>
              <a:ext uri="{FF2B5EF4-FFF2-40B4-BE49-F238E27FC236}">
                <a16:creationId xmlns:a16="http://schemas.microsoft.com/office/drawing/2014/main" id="{A5468BA0-1AC1-4B64-AF3D-27C720506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tint">
            <a:extLst>
              <a:ext uri="{FF2B5EF4-FFF2-40B4-BE49-F238E27FC236}">
                <a16:creationId xmlns:a16="http://schemas.microsoft.com/office/drawing/2014/main" id="{24CC22CD-F427-01D2-2763-93C95D97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8" name="Rectangle 42">
            <a:extLst>
              <a:ext uri="{FF2B5EF4-FFF2-40B4-BE49-F238E27FC236}">
                <a16:creationId xmlns:a16="http://schemas.microsoft.com/office/drawing/2014/main" id="{0E97DC59-9F5C-6902-2359-B3F1F4F347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0" y="5450"/>
            <a:ext cx="7574508" cy="6858000"/>
          </a:xfrm>
          <a:prstGeom prst="rect">
            <a:avLst/>
          </a:prstGeom>
          <a:ln>
            <a:noFill/>
          </a:ln>
          <a:effectLst>
            <a:outerShdw blurRad="635000" dist="190500" dir="5460000" sx="90000" sy="90000" algn="t" rotWithShape="0">
              <a:srgbClr val="000000">
                <a:alpha val="4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9" name="Rectangle 44">
            <a:extLst>
              <a:ext uri="{FF2B5EF4-FFF2-40B4-BE49-F238E27FC236}">
                <a16:creationId xmlns:a16="http://schemas.microsoft.com/office/drawing/2014/main" id="{0654A082-9E79-41BC-ADAF-F80052C5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1" cy="4131399"/>
          </a:xfrm>
          <a:prstGeom prst="rect">
            <a:avLst/>
          </a:prstGeom>
          <a:ln>
            <a:noFill/>
          </a:ln>
          <a:effectLst>
            <a:outerShdw blurRad="381000" dist="254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6EC8D39-4444-0CDB-A058-E32F4D932C8F}"/>
              </a:ext>
            </a:extLst>
          </p:cNvPr>
          <p:cNvSpPr txBox="1">
            <a:spLocks/>
          </p:cNvSpPr>
          <p:nvPr/>
        </p:nvSpPr>
        <p:spPr>
          <a:xfrm>
            <a:off x="766995" y="1209733"/>
            <a:ext cx="8861099" cy="25952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j-ea"/>
                <a:cs typeface="+mj-cs"/>
              </a:rPr>
              <a:t>Keskustelu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j-ea"/>
                <a:cs typeface="+mj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j-ea"/>
                <a:cs typeface="+mj-cs"/>
              </a:rPr>
              <a:t>videon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j-ea"/>
                <a:cs typeface="+mj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j-ea"/>
                <a:cs typeface="+mj-cs"/>
              </a:rPr>
              <a:t>herättämistä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j-ea"/>
                <a:cs typeface="+mj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j-ea"/>
                <a:cs typeface="+mj-cs"/>
              </a:rPr>
              <a:t>ajatuksista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j-ea"/>
                <a:cs typeface="+mj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j-ea"/>
                <a:cs typeface="+mj-cs"/>
              </a:rPr>
              <a:t>jatkuu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86349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E7304B-5D1B-748A-226E-9FADC7C84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152" y="274613"/>
            <a:ext cx="10515600" cy="1325563"/>
          </a:xfrm>
        </p:spPr>
        <p:txBody>
          <a:bodyPr/>
          <a:lstStyle/>
          <a:p>
            <a:r>
              <a:rPr lang="fi-FI" dirty="0"/>
              <a:t>Tunnelmat/palaute tästä kerrasta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5F68E4E1-B434-034C-9101-A2BEBB8A68DC}"/>
              </a:ext>
            </a:extLst>
          </p:cNvPr>
          <p:cNvGrpSpPr/>
          <p:nvPr/>
        </p:nvGrpSpPr>
        <p:grpSpPr>
          <a:xfrm>
            <a:off x="1640694" y="3138670"/>
            <a:ext cx="8904514" cy="2562375"/>
            <a:chOff x="1640694" y="3138670"/>
            <a:chExt cx="8904514" cy="2562375"/>
          </a:xfrm>
        </p:grpSpPr>
        <p:pic>
          <p:nvPicPr>
            <p:cNvPr id="4" name="Kuva 3">
              <a:extLst>
                <a:ext uri="{FF2B5EF4-FFF2-40B4-BE49-F238E27FC236}">
                  <a16:creationId xmlns:a16="http://schemas.microsoft.com/office/drawing/2014/main" id="{46CDDD21-070A-337C-CE96-42392D741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40694" y="3429000"/>
              <a:ext cx="8904514" cy="2272045"/>
            </a:xfrm>
            <a:prstGeom prst="rect">
              <a:avLst/>
            </a:prstGeom>
          </p:spPr>
        </p:pic>
        <p:sp>
          <p:nvSpPr>
            <p:cNvPr id="5" name="Tekstiruutu 4">
              <a:extLst>
                <a:ext uri="{FF2B5EF4-FFF2-40B4-BE49-F238E27FC236}">
                  <a16:creationId xmlns:a16="http://schemas.microsoft.com/office/drawing/2014/main" id="{7D531F39-23F0-D45E-802E-697231034098}"/>
                </a:ext>
              </a:extLst>
            </p:cNvPr>
            <p:cNvSpPr txBox="1"/>
            <p:nvPr/>
          </p:nvSpPr>
          <p:spPr>
            <a:xfrm>
              <a:off x="1676067" y="3182997"/>
              <a:ext cx="17443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Meni ohi hilseen</a:t>
              </a:r>
            </a:p>
          </p:txBody>
        </p:sp>
        <p:sp>
          <p:nvSpPr>
            <p:cNvPr id="6" name="Tekstiruutu 5">
              <a:extLst>
                <a:ext uri="{FF2B5EF4-FFF2-40B4-BE49-F238E27FC236}">
                  <a16:creationId xmlns:a16="http://schemas.microsoft.com/office/drawing/2014/main" id="{3EEAE285-FF31-8133-1910-D4B878D1A2D1}"/>
                </a:ext>
              </a:extLst>
            </p:cNvPr>
            <p:cNvSpPr txBox="1"/>
            <p:nvPr/>
          </p:nvSpPr>
          <p:spPr>
            <a:xfrm>
              <a:off x="3699703" y="3150124"/>
              <a:ext cx="14093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Ei </a:t>
              </a:r>
              <a:r>
                <a:rPr kumimoji="0" lang="fi-FI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napannut</a:t>
              </a: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kstiruutu 7">
              <a:extLst>
                <a:ext uri="{FF2B5EF4-FFF2-40B4-BE49-F238E27FC236}">
                  <a16:creationId xmlns:a16="http://schemas.microsoft.com/office/drawing/2014/main" id="{4953AFB9-9B72-E6F1-8129-0D2C9E06DE4A}"/>
                </a:ext>
              </a:extLst>
            </p:cNvPr>
            <p:cNvSpPr txBox="1"/>
            <p:nvPr/>
          </p:nvSpPr>
          <p:spPr>
            <a:xfrm>
              <a:off x="5617500" y="3138670"/>
              <a:ext cx="9509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Ihan ok</a:t>
              </a:r>
            </a:p>
          </p:txBody>
        </p:sp>
        <p:sp>
          <p:nvSpPr>
            <p:cNvPr id="9" name="Tekstiruutu 8">
              <a:extLst>
                <a:ext uri="{FF2B5EF4-FFF2-40B4-BE49-F238E27FC236}">
                  <a16:creationId xmlns:a16="http://schemas.microsoft.com/office/drawing/2014/main" id="{70566BB9-FA21-0EAF-E189-A77888C7413E}"/>
                </a:ext>
              </a:extLst>
            </p:cNvPr>
            <p:cNvSpPr txBox="1"/>
            <p:nvPr/>
          </p:nvSpPr>
          <p:spPr>
            <a:xfrm flipH="1">
              <a:off x="7552329" y="3152219"/>
              <a:ext cx="8046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Hyvä</a:t>
              </a: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kstiruutu 9">
              <a:extLst>
                <a:ext uri="{FF2B5EF4-FFF2-40B4-BE49-F238E27FC236}">
                  <a16:creationId xmlns:a16="http://schemas.microsoft.com/office/drawing/2014/main" id="{035FC073-6BA9-2B77-BFA9-5DBF9D241D73}"/>
                </a:ext>
              </a:extLst>
            </p:cNvPr>
            <p:cNvSpPr txBox="1"/>
            <p:nvPr/>
          </p:nvSpPr>
          <p:spPr>
            <a:xfrm>
              <a:off x="9340930" y="3154059"/>
              <a:ext cx="8755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Jess</a:t>
              </a:r>
              <a:r>
                <a:rPr kumimoji="0" lang="fi-FI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</p:txBody>
        </p:sp>
      </p:grpSp>
      <p:sp>
        <p:nvSpPr>
          <p:cNvPr id="11" name="Tekstiruutu 10">
            <a:extLst>
              <a:ext uri="{FF2B5EF4-FFF2-40B4-BE49-F238E27FC236}">
                <a16:creationId xmlns:a16="http://schemas.microsoft.com/office/drawing/2014/main" id="{17DCBB80-7F24-8AFE-013F-93997E5C1000}"/>
              </a:ext>
            </a:extLst>
          </p:cNvPr>
          <p:cNvSpPr txBox="1"/>
          <p:nvPr/>
        </p:nvSpPr>
        <p:spPr>
          <a:xfrm>
            <a:off x="1795232" y="1684000"/>
            <a:ext cx="86015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Mikä fiilis tästä kerrasta? Minkä kuvan valitset ja miksi?</a:t>
            </a:r>
          </a:p>
        </p:txBody>
      </p:sp>
    </p:spTree>
    <p:extLst>
      <p:ext uri="{BB962C8B-B14F-4D97-AF65-F5344CB8AC3E}">
        <p14:creationId xmlns:p14="http://schemas.microsoft.com/office/powerpoint/2010/main" val="1654124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Kuva 3" descr="무료 이미지 : 나무, 잎, 원근법, 식물학, 플로라, 해바라기, 고맙습니다, 파란 하늘, 야생화, 꽃들, 장식적인, 선명한 ...">
            <a:extLst>
              <a:ext uri="{FF2B5EF4-FFF2-40B4-BE49-F238E27FC236}">
                <a16:creationId xmlns:a16="http://schemas.microsoft.com/office/drawing/2014/main" id="{70490150-B5CF-1E78-DB90-D56A4EC653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091" r="21287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7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3D2166D-B16D-8C41-520C-51BFC309828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latin typeface="Tw Cen MT" panose="020B0602020104020603" pitchFamily="34" charset="0"/>
              </a:rPr>
              <a:t>Kiitos </a:t>
            </a:r>
            <a:r>
              <a:rPr lang="en-US" sz="5400" dirty="0" err="1">
                <a:latin typeface="Tw Cen MT" panose="020B0602020104020603" pitchFamily="34" charset="0"/>
              </a:rPr>
              <a:t>tästä</a:t>
            </a:r>
            <a:r>
              <a:rPr lang="en-US" sz="5400" dirty="0">
                <a:latin typeface="Tw Cen MT" panose="020B0602020104020603" pitchFamily="34" charset="0"/>
              </a:rPr>
              <a:t> </a:t>
            </a:r>
            <a:r>
              <a:rPr lang="en-US" sz="5400" dirty="0" err="1">
                <a:latin typeface="Tw Cen MT" panose="020B0602020104020603" pitchFamily="34" charset="0"/>
              </a:rPr>
              <a:t>kerrasta</a:t>
            </a:r>
            <a:r>
              <a:rPr lang="en-US" sz="5400" dirty="0">
                <a:latin typeface="Tw Cen MT" panose="020B0602020104020603" pitchFamily="34" charset="0"/>
              </a:rPr>
              <a:t>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BC437C-22F4-CF3D-3181-D8C18CF7650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latin typeface="Tw Cen MT" panose="020B0602020104020603" pitchFamily="34" charset="0"/>
              </a:rPr>
              <a:t>Seuraava</a:t>
            </a:r>
            <a:r>
              <a:rPr lang="en-US" sz="2400" dirty="0">
                <a:latin typeface="Tw Cen MT" panose="020B0602020104020603" pitchFamily="34" charset="0"/>
              </a:rPr>
              <a:t> </a:t>
            </a:r>
            <a:r>
              <a:rPr lang="en-US" sz="2400" dirty="0" err="1">
                <a:latin typeface="Tw Cen MT" panose="020B0602020104020603" pitchFamily="34" charset="0"/>
              </a:rPr>
              <a:t>tapaaminen</a:t>
            </a:r>
            <a:r>
              <a:rPr lang="en-US" sz="2400" dirty="0">
                <a:latin typeface="Tw Cen MT" panose="020B0602020104020603" pitchFamily="34" charset="0"/>
              </a:rPr>
              <a:t> </a:t>
            </a:r>
            <a:r>
              <a:rPr lang="en-US" sz="2400" dirty="0" err="1">
                <a:latin typeface="Tw Cen MT" panose="020B0602020104020603" pitchFamily="34" charset="0"/>
              </a:rPr>
              <a:t>pvm</a:t>
            </a:r>
            <a:br>
              <a:rPr lang="en-US" sz="2400" dirty="0">
                <a:latin typeface="Tw Cen MT" panose="020B0602020104020603" pitchFamily="34" charset="0"/>
              </a:rPr>
            </a:br>
            <a:r>
              <a:rPr lang="en-US" sz="2400" dirty="0" err="1">
                <a:latin typeface="Tw Cen MT" panose="020B0602020104020603" pitchFamily="34" charset="0"/>
              </a:rPr>
              <a:t>Teemana</a:t>
            </a:r>
            <a:r>
              <a:rPr lang="en-US" sz="2400" dirty="0">
                <a:latin typeface="Tw Cen MT" panose="020B0602020104020603" pitchFamily="34" charset="0"/>
              </a:rPr>
              <a:t> ???</a:t>
            </a: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3201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3EA8643-5386-D0B3-636B-91AAA17D7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01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fi-FI" dirty="0"/>
              <a:t>Kuulumiset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2BEF880-2E1D-D7F4-77DA-AC71AF1D1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01" y="2894655"/>
            <a:ext cx="5408707" cy="3613149"/>
          </a:xfrm>
        </p:spPr>
        <p:txBody>
          <a:bodyPr anchor="ctr">
            <a:normAutofit fontScale="92500" lnSpcReduction="10000"/>
          </a:bodyPr>
          <a:lstStyle/>
          <a:p>
            <a:endParaRPr lang="fi-FI" sz="2000" dirty="0"/>
          </a:p>
          <a:p>
            <a:r>
              <a:rPr lang="fi-FI" sz="3000" dirty="0">
                <a:latin typeface="Tw Cen MT" panose="020B0602020104020603" pitchFamily="34" charset="0"/>
              </a:rPr>
              <a:t>Mitä hyviä tekoja olet tehnyt itsellesi ryhmäkertojen välillä?</a:t>
            </a:r>
          </a:p>
          <a:p>
            <a:r>
              <a:rPr lang="fi-FI" sz="3000" dirty="0">
                <a:latin typeface="Tw Cen MT" panose="020B0602020104020603" pitchFamily="34" charset="0"/>
              </a:rPr>
              <a:t>Mistä kiität itseäsi?</a:t>
            </a:r>
          </a:p>
          <a:p>
            <a:r>
              <a:rPr lang="fi-FI" sz="3000" dirty="0">
                <a:latin typeface="Tw Cen MT" panose="020B0602020104020603" pitchFamily="34" charset="0"/>
              </a:rPr>
              <a:t>Mitä jäi edellisestä kerrasta mieleen?</a:t>
            </a:r>
          </a:p>
          <a:p>
            <a:r>
              <a:rPr lang="fi-FI" sz="3000" dirty="0">
                <a:latin typeface="Tw Cen MT" panose="020B0602020104020603" pitchFamily="34" charset="0"/>
              </a:rPr>
              <a:t>Tuliko oivalluksia tai kysymyksiä, joita haluat nostaa yhteiseen keskusteluun?</a:t>
            </a:r>
          </a:p>
          <a:p>
            <a:pPr marL="0" indent="0">
              <a:buNone/>
            </a:pPr>
            <a:endParaRPr lang="fi-FI" sz="2000" dirty="0"/>
          </a:p>
          <a:p>
            <a:endParaRPr lang="fi-FI" sz="2000" dirty="0"/>
          </a:p>
          <a:p>
            <a:endParaRPr lang="fi-FI" sz="20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059B687-A900-51A1-F535-F87457A31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9180" y="1397101"/>
            <a:ext cx="5334462" cy="434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037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BD1387-105B-A8A6-1AF8-7C83B3E9F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Ohjelma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435B68F-976D-75FB-AD58-2C72913B8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dirty="0"/>
              <a:t>17.30		Kahvi</a:t>
            </a:r>
          </a:p>
          <a:p>
            <a:pPr marL="0" indent="0">
              <a:buNone/>
            </a:pPr>
            <a:r>
              <a:rPr lang="fi-FI" dirty="0"/>
              <a:t>18.00		Kuulumiset ja välitehtävän käsittely</a:t>
            </a:r>
          </a:p>
          <a:p>
            <a:pPr marL="0" indent="0">
              <a:buNone/>
            </a:pPr>
            <a:r>
              <a:rPr lang="fi-FI" dirty="0"/>
              <a:t>18.20		Virittäytyminen aiheeseen keskustelukorttien avulla</a:t>
            </a:r>
          </a:p>
          <a:p>
            <a:pPr marL="0" indent="0">
              <a:buNone/>
            </a:pPr>
            <a:r>
              <a:rPr lang="fi-FI" dirty="0"/>
              <a:t>	                                       </a:t>
            </a:r>
            <a:br>
              <a:rPr lang="fi-FI" dirty="0"/>
            </a:br>
            <a:r>
              <a:rPr lang="fi-FI" dirty="0"/>
              <a:t>18.40		Diabeteksen lääkehoito VIDEO	</a:t>
            </a:r>
          </a:p>
          <a:p>
            <a:pPr marL="0" indent="0">
              <a:buNone/>
            </a:pPr>
            <a:r>
              <a:rPr lang="fi-FI" dirty="0"/>
              <a:t>19.00		TAUKO</a:t>
            </a:r>
          </a:p>
          <a:p>
            <a:pPr marL="0" indent="0">
              <a:buNone/>
            </a:pPr>
            <a:r>
              <a:rPr lang="fi-FI" dirty="0"/>
              <a:t>19.10		Keskustelua videon herättämistä ajatuksista		</a:t>
            </a:r>
          </a:p>
          <a:p>
            <a:pPr marL="0" indent="0">
              <a:buNone/>
            </a:pPr>
            <a:r>
              <a:rPr lang="fi-FI" dirty="0"/>
              <a:t>19.45		Välitehtävä ja palaute</a:t>
            </a:r>
          </a:p>
          <a:p>
            <a:pPr marL="0" indent="0">
              <a:buNone/>
            </a:pPr>
            <a:r>
              <a:rPr lang="fi-FI" dirty="0"/>
              <a:t>20.00		Hyvää kotimatkaa!				</a:t>
            </a:r>
          </a:p>
        </p:txBody>
      </p:sp>
    </p:spTree>
    <p:extLst>
      <p:ext uri="{BB962C8B-B14F-4D97-AF65-F5344CB8AC3E}">
        <p14:creationId xmlns:p14="http://schemas.microsoft.com/office/powerpoint/2010/main" val="442257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Slide Background">
            <a:extLst>
              <a:ext uri="{FF2B5EF4-FFF2-40B4-BE49-F238E27FC236}">
                <a16:creationId xmlns:a16="http://schemas.microsoft.com/office/drawing/2014/main" id="{A5468BA0-1AC1-4B64-AF3D-27C720506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tint">
            <a:extLst>
              <a:ext uri="{FF2B5EF4-FFF2-40B4-BE49-F238E27FC236}">
                <a16:creationId xmlns:a16="http://schemas.microsoft.com/office/drawing/2014/main" id="{24CC22CD-F427-01D2-2763-93C95D97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8" name="Rectangle 42">
            <a:extLst>
              <a:ext uri="{FF2B5EF4-FFF2-40B4-BE49-F238E27FC236}">
                <a16:creationId xmlns:a16="http://schemas.microsoft.com/office/drawing/2014/main" id="{0E97DC59-9F5C-6902-2359-B3F1F4F347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0" y="5450"/>
            <a:ext cx="7574508" cy="6858000"/>
          </a:xfrm>
          <a:prstGeom prst="rect">
            <a:avLst/>
          </a:prstGeom>
          <a:ln>
            <a:noFill/>
          </a:ln>
          <a:effectLst>
            <a:outerShdw blurRad="635000" dist="190500" dir="5460000" sx="90000" sy="90000" algn="t" rotWithShape="0">
              <a:srgbClr val="000000">
                <a:alpha val="4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9" name="Rectangle 44">
            <a:extLst>
              <a:ext uri="{FF2B5EF4-FFF2-40B4-BE49-F238E27FC236}">
                <a16:creationId xmlns:a16="http://schemas.microsoft.com/office/drawing/2014/main" id="{0654A082-9E79-41BC-ADAF-F80052C5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1" cy="4131399"/>
          </a:xfrm>
          <a:prstGeom prst="rect">
            <a:avLst/>
          </a:prstGeom>
          <a:ln>
            <a:noFill/>
          </a:ln>
          <a:effectLst>
            <a:outerShdw blurRad="381000" dist="254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6EC8D39-4444-0CDB-A058-E32F4D932C8F}"/>
              </a:ext>
            </a:extLst>
          </p:cNvPr>
          <p:cNvSpPr txBox="1">
            <a:spLocks/>
          </p:cNvSpPr>
          <p:nvPr/>
        </p:nvSpPr>
        <p:spPr>
          <a:xfrm>
            <a:off x="354380" y="3125868"/>
            <a:ext cx="8861099" cy="6062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j-ea"/>
                <a:cs typeface="+mj-cs"/>
              </a:rPr>
              <a:t>Välitehtävän käsittely ja alustus ryhmäkertaan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6105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3B5FCC-9F94-39D6-C713-B384C4AFB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047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i-FI" i="0" dirty="0">
                <a:solidFill>
                  <a:srgbClr val="212529"/>
                </a:solidFill>
                <a:effectLst/>
              </a:rPr>
              <a:t>Mihin olen tyytyväinen hoitopaikassani/hoitosuhteessani tällä hetkellä?</a:t>
            </a:r>
            <a:br>
              <a:rPr lang="fi-FI" i="0" dirty="0">
                <a:solidFill>
                  <a:srgbClr val="212529"/>
                </a:solidFill>
                <a:effectLst/>
              </a:rPr>
            </a:b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2AE45DB-6961-279D-B9C1-32176BC56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5131"/>
            <a:ext cx="10515600" cy="4011832"/>
          </a:xfrm>
        </p:spPr>
        <p:txBody>
          <a:bodyPr/>
          <a:lstStyle/>
          <a:p>
            <a:r>
              <a:rPr lang="fi-FI" dirty="0"/>
              <a:t>Kirjatkaa tähän asioita halutessanne</a:t>
            </a:r>
          </a:p>
        </p:txBody>
      </p:sp>
    </p:spTree>
    <p:extLst>
      <p:ext uri="{BB962C8B-B14F-4D97-AF65-F5344CB8AC3E}">
        <p14:creationId xmlns:p14="http://schemas.microsoft.com/office/powerpoint/2010/main" val="454695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24A756-0735-9F31-02A7-E61D57137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Mihin kaipaan muutosta tai yhteistä pohdintaa?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213AE2C-05D2-9BC5-AD9B-53924E9EC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Kirjatkaa tähän asioita halutessanne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06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E7611F-38AF-74FA-E153-8F5D5B717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7078"/>
            <a:ext cx="10515600" cy="1325563"/>
          </a:xfrm>
        </p:spPr>
        <p:txBody>
          <a:bodyPr anchor="ctr">
            <a:normAutofit/>
          </a:bodyPr>
          <a:lstStyle/>
          <a:p>
            <a:r>
              <a:rPr lang="fi-FI" dirty="0"/>
              <a:t>Aiheeseen virittäytyminen keskustelukorttien avulla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ECC8D2-4846-D8DD-2FF6-67A6359CD1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Mitä ajatuksia ja tunteita diabeteksen lääkehoito herättää? </a:t>
            </a:r>
          </a:p>
          <a:p>
            <a:pPr marL="0" indent="0">
              <a:buNone/>
            </a:pPr>
            <a:r>
              <a:rPr lang="fi-FI" dirty="0"/>
              <a:t>Valitse tähän liittyen kortti keskustelukorteista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860C541-C3FC-8F85-7F66-D1C97C2FF6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172200" y="2513816"/>
            <a:ext cx="5183188" cy="36671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5599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B3C0D7-F946-EB40-356D-BBFC53A93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Lääkehoidon merkitys diabeteksen hoidossa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9BEB816-C410-3957-84DC-D45B952AD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VIDEO: </a:t>
            </a:r>
          </a:p>
          <a:p>
            <a:pPr marL="0" indent="0">
              <a:buNone/>
            </a:pPr>
            <a:r>
              <a:rPr lang="fi-FI" dirty="0">
                <a:hlinkClick r:id="rId2"/>
              </a:rPr>
              <a:t>Diabeteksen lääkehoito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Keskustelua:</a:t>
            </a:r>
          </a:p>
          <a:p>
            <a:r>
              <a:rPr lang="fi-FI" dirty="0"/>
              <a:t>Mitä ajatuksia/kysymyksiä video herätti?</a:t>
            </a:r>
          </a:p>
          <a:p>
            <a:r>
              <a:rPr lang="fi-FI" dirty="0"/>
              <a:t>Tunnetko omien lääkkeittesi vaikutustavat?</a:t>
            </a:r>
          </a:p>
          <a:p>
            <a:r>
              <a:rPr lang="fi-FI" dirty="0"/>
              <a:t>Oletko keskustellut lääkehoidostasi lääkärin tai diabeteshoitajan kanssa?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15890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B8B8642D-76CE-EFE1-00B1-D9BFEC482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ln>
            <a:noFill/>
          </a:ln>
        </p:spPr>
      </p:pic>
      <p:grpSp>
        <p:nvGrpSpPr>
          <p:cNvPr id="6" name="Ryhmä 5">
            <a:extLst>
              <a:ext uri="{FF2B5EF4-FFF2-40B4-BE49-F238E27FC236}">
                <a16:creationId xmlns:a16="http://schemas.microsoft.com/office/drawing/2014/main" id="{AA9BE195-973C-D6D1-60D3-6B1CDFE60E16}"/>
              </a:ext>
            </a:extLst>
          </p:cNvPr>
          <p:cNvGrpSpPr/>
          <p:nvPr/>
        </p:nvGrpSpPr>
        <p:grpSpPr>
          <a:xfrm>
            <a:off x="0" y="5114260"/>
            <a:ext cx="12192000" cy="1297173"/>
            <a:chOff x="0" y="5114260"/>
            <a:chExt cx="12192000" cy="1297173"/>
          </a:xfrm>
        </p:grpSpPr>
        <p:sp>
          <p:nvSpPr>
            <p:cNvPr id="3" name="Suorakulmio 2">
              <a:extLst>
                <a:ext uri="{FF2B5EF4-FFF2-40B4-BE49-F238E27FC236}">
                  <a16:creationId xmlns:a16="http://schemas.microsoft.com/office/drawing/2014/main" id="{DAFF710B-1E9F-55BD-872C-C3D0392525F8}"/>
                </a:ext>
              </a:extLst>
            </p:cNvPr>
            <p:cNvSpPr/>
            <p:nvPr/>
          </p:nvSpPr>
          <p:spPr>
            <a:xfrm>
              <a:off x="0" y="5295014"/>
              <a:ext cx="12192000" cy="935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BE0C99FD-C857-61F3-B19D-3EBE8BDA3E37}"/>
                </a:ext>
              </a:extLst>
            </p:cNvPr>
            <p:cNvSpPr/>
            <p:nvPr/>
          </p:nvSpPr>
          <p:spPr>
            <a:xfrm>
              <a:off x="0" y="5114260"/>
              <a:ext cx="12192000" cy="956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Suorakulmio 4">
              <a:extLst>
                <a:ext uri="{FF2B5EF4-FFF2-40B4-BE49-F238E27FC236}">
                  <a16:creationId xmlns:a16="http://schemas.microsoft.com/office/drawing/2014/main" id="{4D9A1ED8-9929-20E5-F54D-C0FADD6D8036}"/>
                </a:ext>
              </a:extLst>
            </p:cNvPr>
            <p:cNvSpPr/>
            <p:nvPr/>
          </p:nvSpPr>
          <p:spPr>
            <a:xfrm>
              <a:off x="0" y="6315740"/>
              <a:ext cx="12192000" cy="956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Tekstiruutu 7">
            <a:extLst>
              <a:ext uri="{FF2B5EF4-FFF2-40B4-BE49-F238E27FC236}">
                <a16:creationId xmlns:a16="http://schemas.microsoft.com/office/drawing/2014/main" id="{F1C9A9C8-367B-445D-6295-DBD34A177FC5}"/>
              </a:ext>
            </a:extLst>
          </p:cNvPr>
          <p:cNvSpPr txBox="1"/>
          <p:nvPr/>
        </p:nvSpPr>
        <p:spPr>
          <a:xfrm>
            <a:off x="5395874" y="5434982"/>
            <a:ext cx="139393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Tauko</a:t>
            </a:r>
            <a:endParaRPr kumimoji="0" lang="fi-FI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6421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Tyypitkaks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A4CC"/>
      </a:accent1>
      <a:accent2>
        <a:srgbClr val="E2282B"/>
      </a:accent2>
      <a:accent3>
        <a:srgbClr val="FFD53C"/>
      </a:accent3>
      <a:accent4>
        <a:srgbClr val="00A4CC"/>
      </a:accent4>
      <a:accent5>
        <a:srgbClr val="E2282B"/>
      </a:accent5>
      <a:accent6>
        <a:srgbClr val="FFD53C"/>
      </a:accent6>
      <a:hlink>
        <a:srgbClr val="000000"/>
      </a:hlink>
      <a:folHlink>
        <a:srgbClr val="000000"/>
      </a:folHlink>
    </a:clrScheme>
    <a:fontScheme name="Tyypitkaksi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9fa5911-5461-4b94-9a6c-6b7bf4f35890">
      <Terms xmlns="http://schemas.microsoft.com/office/infopath/2007/PartnerControls"/>
    </lcf76f155ced4ddcb4097134ff3c332f>
    <TaxCatchAll xmlns="8efd7d94-2a76-4e2d-a1f4-92279b8d235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EF33302B5538F4DA15CDBADC3121BE5" ma:contentTypeVersion="18" ma:contentTypeDescription="Luo uusi asiakirja." ma:contentTypeScope="" ma:versionID="f98e895a1fe8ddac19b7411c6746cd27">
  <xsd:schema xmlns:xsd="http://www.w3.org/2001/XMLSchema" xmlns:xs="http://www.w3.org/2001/XMLSchema" xmlns:p="http://schemas.microsoft.com/office/2006/metadata/properties" xmlns:ns2="e9fa5911-5461-4b94-9a6c-6b7bf4f35890" xmlns:ns3="8efd7d94-2a76-4e2d-a1f4-92279b8d235b" targetNamespace="http://schemas.microsoft.com/office/2006/metadata/properties" ma:root="true" ma:fieldsID="1b9993f426965cc036a3f0952e49bee6" ns2:_="" ns3:_="">
    <xsd:import namespace="e9fa5911-5461-4b94-9a6c-6b7bf4f35890"/>
    <xsd:import namespace="8efd7d94-2a76-4e2d-a1f4-92279b8d23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fa5911-5461-4b94-9a6c-6b7bf4f358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752e4810-4fa3-4f0d-a0a7-03219c71d9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fd7d94-2a76-4e2d-a1f4-92279b8d235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83e0afb-30b5-44cf-91b9-1a443c02f894}" ma:internalName="TaxCatchAll" ma:showField="CatchAllData" ma:web="8efd7d94-2a76-4e2d-a1f4-92279b8d23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F4CA51-0061-4D42-B214-3FD5532B1ED9}">
  <ds:schemaRefs>
    <ds:schemaRef ds:uri="http://schemas.microsoft.com/office/2006/metadata/properties"/>
    <ds:schemaRef ds:uri="http://schemas.microsoft.com/office/infopath/2007/PartnerControls"/>
    <ds:schemaRef ds:uri="e9fa5911-5461-4b94-9a6c-6b7bf4f35890"/>
    <ds:schemaRef ds:uri="8efd7d94-2a76-4e2d-a1f4-92279b8d235b"/>
  </ds:schemaRefs>
</ds:datastoreItem>
</file>

<file path=customXml/itemProps2.xml><?xml version="1.0" encoding="utf-8"?>
<ds:datastoreItem xmlns:ds="http://schemas.openxmlformats.org/officeDocument/2006/customXml" ds:itemID="{5B946891-FE06-46DE-B093-D7A1345259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fa5911-5461-4b94-9a6c-6b7bf4f35890"/>
    <ds:schemaRef ds:uri="8efd7d94-2a76-4e2d-a1f4-92279b8d23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AE75F09-B1A5-4B2A-BA6B-F12A33A79CD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</TotalTime>
  <Words>214</Words>
  <Application>Microsoft Office PowerPoint</Application>
  <PresentationFormat>Laajakuva</PresentationFormat>
  <Paragraphs>44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Tw Cen MT</vt:lpstr>
      <vt:lpstr>Office-teema</vt:lpstr>
      <vt:lpstr>1_Mukautettu suunnittelumalli</vt:lpstr>
      <vt:lpstr>Mukautettu suunnittelumalli</vt:lpstr>
      <vt:lpstr>PowerPoint-esitys</vt:lpstr>
      <vt:lpstr>Kuulumiset</vt:lpstr>
      <vt:lpstr>Ohjelma </vt:lpstr>
      <vt:lpstr>PowerPoint-esitys</vt:lpstr>
      <vt:lpstr>Mihin olen tyytyväinen hoitopaikassani/hoitosuhteessani tällä hetkellä? </vt:lpstr>
      <vt:lpstr>Mihin kaipaan muutosta tai yhteistä pohdintaa?</vt:lpstr>
      <vt:lpstr>Aiheeseen virittäytyminen keskustelukorttien avulla</vt:lpstr>
      <vt:lpstr>Lääkehoidon merkitys diabeteksen hoidossa</vt:lpstr>
      <vt:lpstr>PowerPoint-esitys</vt:lpstr>
      <vt:lpstr>PowerPoint-esitys</vt:lpstr>
      <vt:lpstr>Tunnelmat/palaute tästä kerrasta</vt:lpstr>
      <vt:lpstr>Kiitos tästä kerrasta!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Lotta Ypyä</dc:creator>
  <cp:lastModifiedBy>Kirsi Vidman</cp:lastModifiedBy>
  <cp:revision>3</cp:revision>
  <dcterms:created xsi:type="dcterms:W3CDTF">2022-05-17T10:06:04Z</dcterms:created>
  <dcterms:modified xsi:type="dcterms:W3CDTF">2024-11-20T11:22:28Z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0x010100EEF33302B5538F4DA15CDBADC3121BE5</vt:lpwstr>
  </property>
  <property fmtid="{D5CDD505-2E9C-101B-9397-08002B2CF9AE}" pid="3" name="MediaServiceImageTags">
    <vt:lpwstr/>
  </property>
</Properties>
</file>