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3" r:id="rId2"/>
    <p:sldMasterId id="2147483660" r:id="rId3"/>
  </p:sldMasterIdLst>
  <p:sldIdLst>
    <p:sldId id="303" r:id="rId4"/>
    <p:sldId id="260" r:id="rId5"/>
    <p:sldId id="306" r:id="rId6"/>
    <p:sldId id="308" r:id="rId7"/>
    <p:sldId id="263" r:id="rId8"/>
    <p:sldId id="264" r:id="rId9"/>
    <p:sldId id="310" r:id="rId10"/>
    <p:sldId id="300" r:id="rId11"/>
    <p:sldId id="312" r:id="rId12"/>
    <p:sldId id="311" r:id="rId13"/>
    <p:sldId id="305" r:id="rId14"/>
    <p:sldId id="313" r:id="rId15"/>
    <p:sldId id="309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7C212-4331-4A0F-8052-D54341D658E5}" v="5" dt="2024-11-20T13:20:50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F698B-FDB0-4F17-4E6C-4FBADBF6C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fi-FI" dirty="0"/>
              <a:t>TW </a:t>
            </a:r>
            <a:r>
              <a:rPr lang="fi-FI" dirty="0" err="1"/>
              <a:t>Cen</a:t>
            </a:r>
            <a:r>
              <a:rPr lang="fi-FI" dirty="0"/>
              <a:t> MT BOLD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3E97EF-05EE-5BEC-A9AD-9A975417D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descr="Munuais- ja maksaliiton logo&#10;">
            <a:extLst>
              <a:ext uri="{FF2B5EF4-FFF2-40B4-BE49-F238E27FC236}">
                <a16:creationId xmlns:a16="http://schemas.microsoft.com/office/drawing/2014/main" id="{83CEC644-6FC3-FBBF-E22D-6F5E2A934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76" y="224861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091EEF0-6B74-15A8-8143-36E0EBFB1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4676" y="387708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23591F-C415-0E3A-D802-99DCD134D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34075" y="3877084"/>
            <a:ext cx="2743200" cy="365125"/>
          </a:xfrm>
        </p:spPr>
        <p:txBody>
          <a:bodyPr/>
          <a:lstStyle/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18B947-58F5-F36A-3EA7-2930A91C6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5655084"/>
            <a:ext cx="4429125" cy="9620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B015D8F-B6F6-B717-C574-47A7F3CF0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302" y="5406532"/>
            <a:ext cx="39511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EB078-DDBD-4465-32EA-70D65E399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0891E5-FEE7-274A-E4DE-9B411731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25F53C-8B84-1062-164C-CD579805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2F5B26-B2B1-26DF-1BFD-CA4D02AF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16195A-61EA-5E22-C43B-980E5A92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80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9B395-9CC3-5CA3-D59C-862CF5AD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D6FAFA-78A8-A6E2-AB08-72E49BCC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58C96E-5E0A-5F89-E8A4-645E21CE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B264B2-5C67-E58B-6A98-3C1A4B4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7FB113-00E7-9D8D-DC46-B39BFEA1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82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1DD11-3C2B-BB57-7549-99A3405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DE0D98-CE20-6141-C855-DD65CE8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0125D9-38B1-58B5-F949-F0503DE5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4DEC7D-63BB-5667-4285-171AE94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E2E314-B517-CB8E-F25C-BFE6ECE9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32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B00AD-8DBC-F703-2886-23A21739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915DAD-BD90-0C9E-C425-EA70F7D3D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7E2738-5329-C91A-9679-3FF32DF7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1B3C60-5A4A-2CBA-DFA2-FA0063BF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34F235-046E-B18B-67FD-58233460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72B34-A497-2AD9-B08E-63FD1DCF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74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9CC20-3E48-A3E4-E77E-6D044AEC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D2542E-A92A-E1D0-C352-5E0AFB2D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D28180-ACB3-ACB4-1D11-F000517F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9AF1F1B-88EE-7217-76A3-7C712ABC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FE72C4-233D-37E9-65F2-4D880663E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078941-9FFD-E1F4-CBBB-66DD907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1FC4EB-08CA-18DA-193D-7BE6AB2E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CB24C50-C9C9-D117-1387-2569A66C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18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95CAB-E5B2-EB9B-43B1-9677BEA9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8994D6-9444-AFA2-9723-22A5209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8B527A-FAD9-D02E-8F8A-14A301D7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8171E6-E5E0-403F-7D13-795E8FA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75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585B9A-0E59-F017-132D-541DC208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9A06F7-F27E-2200-CE49-58D4A959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445B9-0015-F4A9-69C2-05C64ABB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64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36A17-42D7-551A-6B72-55FC8EB3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DE770-FE61-E949-90CE-3D1DA3AE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8268B7-BCF0-8618-BE2B-30F06999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7CDE15-8A6E-9064-53C8-007E667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126E11-000E-DFE5-F780-30736B32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384F4D-453F-DFF5-A68C-43170940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47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BE956-165A-87A4-5E59-00B8A30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6A6053-3A18-7821-61F6-69B7727F9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B2797F-637B-7EDC-2DE9-5AB01FF32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31753F-6499-97D2-0B4F-83BCF352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15A33A-458D-25F5-E1FC-802CB5B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C28D79-07AA-2D94-A4F9-CF3034D0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6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5EB6F-7ADE-60C8-4832-81233106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12DC9-D985-2F61-3364-B8C1174C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21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800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E54ED-AAE2-F83E-3457-6F214AD1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435139-40D0-53B3-6B75-94F45F4F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DF489-0BFB-91EF-1F49-125A2AA3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00893A-FE2E-8F23-D370-C9A74577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FD483-F1F3-5192-E0BB-B0ED1652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77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E9C4CE4-B62A-65FE-9CC1-BA756C3AC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D19534-D9B8-936D-5F7B-9D86E43CD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BFEC81-EA06-E896-A0C3-4B408F07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7702D6-8784-E563-1FA5-02BC67CA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5D695-36E2-B2B0-6C17-F0B8FBCF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24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ED56D-E3B5-A7C9-2339-37221038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471F76-F7FA-972D-576E-8ADBB8B26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283D0A-2BCC-1A38-00F3-1854C5C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53D298-6DF6-C647-E713-E69F6485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916070-E510-E35B-346B-866878CD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74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5A68B-FC01-5998-4C6E-CE720646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311A4-4B31-5A79-AF2C-F4B93E7A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4D923E-336C-CBFE-A356-3F7439E3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D43789-93DD-7C86-B0DA-F1B18A69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81D404-C31A-5BB4-CB14-0E32651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94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601AC-3389-9AFA-881B-ACED8879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9F881-478B-9208-9E5F-F1FE2E724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5A2D9E-6418-744C-73B4-E890030E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575803-4AE6-902E-92E1-8CB5EE98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6CD71-3C04-E299-7FFA-114C59B6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4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A9A12-AB8F-6284-F66A-78DAC064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D28EB5-5DCF-7267-287B-3F6095096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27E7FA-570E-DB55-B0F0-8F1224798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74B557-D001-7C66-2732-D61D0FC9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C1085C-F0BF-874D-F310-57B7671C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F8D963-C35A-75AB-5A17-99EDBA9E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6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91533-C0D2-3ECF-D28C-82F40673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A48A64-0CEB-2C84-790D-53719D3C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319A26-237B-8257-9EBE-1AF70735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102DCB-83CB-9CB3-1996-AFEBD26AF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928094-41B7-DCB6-5613-AD89E7CE4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046958-21A7-F81B-A4E4-8EDA10B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A38957-1132-C99E-8CC4-86AEC8A6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D139D0-0C3C-378A-2B05-CAA5DD5B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BEBDD-2991-542A-0BC0-E066BADC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7C6A5B-71CB-3A60-371B-A493423F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D6591E-C4E7-4727-E0EE-B9812971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49C5E4-8BBB-4482-95BA-A114F453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6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8B3B887-E6F3-F44C-BDAB-BEB6B6EA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ED136C-EA9E-1235-DDE8-41D27EE7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E6CD04-8D89-32C5-F1A9-521047E5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97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71C00-D654-850B-A8D8-203362D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72C62D-4EEB-B4C2-DCA2-12070F5C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674D6C-2EA6-70D7-CB4A-32D78F47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13695D-B9CF-A2A7-3A81-3C48021E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4DCAD3-C6FF-803B-F6C2-F1EBC5C2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9B2805-62D3-BEE2-C949-A90ACFBB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730E9-3F23-BD03-A6C1-292E23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077C5E-60C1-5613-AD4A-DC2DFC664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02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20055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A1E2C-1008-AFCF-6678-89564AD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A38138-FFC0-7004-7D1C-960A09CF8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BEE79-5BCA-3E18-B416-FD29C9178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760692-ED5D-C8EB-7157-2A43078D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D2A1B9-690F-3986-49CE-DDD83175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F25725-4DFB-5760-2E8E-042EB8CA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940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D6B0F-8118-1C06-5DF1-01045CA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DD4DAC-16B6-2B3B-3E0D-BE95B7CF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070B0A-DFAC-2E45-054F-3A1A3728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CC78F-B1B6-7F7B-570C-623CC29B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0E117-ADB8-6A8A-A8F9-BD8D148B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456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E7E25B-A7D1-4D01-4A5C-ECB61BE58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E05B12-1F09-7BAE-8291-B7000BAD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8AF827-20A3-A26C-FC66-1B46374B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084ED8-F11A-5D5E-9648-C8FABDCA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79B3C1-7B18-71E0-0AD6-7024C9ED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063DB-ECCD-DB1C-5872-E9CD992E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235E8F-2B85-D98B-C862-7ADC16BB4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4642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4F28C9-ACCC-5E3F-73E4-D943E593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46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3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403DC-2CC3-FC41-30DC-1CCADB1A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A2869-F6B0-C0CC-D04A-4092E1A3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DA1C37-8FBB-E3BA-A343-1F6B0BE89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60963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A522221-127C-2093-9B33-831753372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871192-AF53-371B-3539-067D470DA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80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0BFDC-9D78-C714-8D84-B880B407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287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F9049-E3C7-8B50-55A7-CBD050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E3BD8-11F3-AE8F-524A-F0C226F1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701EC3-CB9F-6647-AECB-8435DF00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6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9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85D94-99DC-09B9-81C9-C8680B83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9E324D-7B62-E05E-ECBC-F9EE7B8F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9E370-F062-3CCF-0210-6B494E4D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46537" cy="2962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00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FD21C52-1CC5-F514-D147-2AF520FCE7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3" y="5168900"/>
            <a:ext cx="1541601" cy="15525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F42D4-CE5B-0E66-31D7-DA658077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5FF781-E90B-4C2E-BC77-BC2EE86F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99EF7E-F663-5A2D-9B25-E1C61DF4F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8449AE-ACEF-F5C8-A0EA-EA878BDA1B74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B83B768-28E9-2202-6125-2E16EF9C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F77ADF-5180-958E-73EF-F9062FF8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948D4B-88E9-540E-7ED7-3583B589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436781-4E86-DC56-7196-0F9C431BF4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3734E15-FD5B-1552-C040-F6ADEA8D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135B39-2166-1D98-A095-30BB7442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5E74B-D91E-B79A-8BDD-4B5E3CB2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D097B6-A8A7-D1CE-86B5-66228C2D3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64A273-3175-AE42-0FD7-55076D8EF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7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ho_PLWCBY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youtube.com/watch?v=TOgGhRLrVT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0FAD633C-4ECA-2E64-C8B0-2C4A7C8F9ED6}"/>
              </a:ext>
            </a:extLst>
          </p:cNvPr>
          <p:cNvSpPr/>
          <p:nvPr/>
        </p:nvSpPr>
        <p:spPr>
          <a:xfrm>
            <a:off x="0" y="5295014"/>
            <a:ext cx="12192000" cy="935665"/>
          </a:xfrm>
          <a:prstGeom prst="rect">
            <a:avLst/>
          </a:prstGeom>
          <a:solidFill>
            <a:srgbClr val="FFD6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A7B8A06-8154-C374-3010-0FF1B973559F}"/>
              </a:ext>
            </a:extLst>
          </p:cNvPr>
          <p:cNvSpPr/>
          <p:nvPr/>
        </p:nvSpPr>
        <p:spPr>
          <a:xfrm>
            <a:off x="0" y="511426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B2D0899-A766-C758-B47A-C2484CF793F5}"/>
              </a:ext>
            </a:extLst>
          </p:cNvPr>
          <p:cNvSpPr/>
          <p:nvPr/>
        </p:nvSpPr>
        <p:spPr>
          <a:xfrm>
            <a:off x="0" y="631574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BACEB05-2531-35AD-6881-D39057C19EEC}"/>
              </a:ext>
            </a:extLst>
          </p:cNvPr>
          <p:cNvSpPr txBox="1"/>
          <p:nvPr/>
        </p:nvSpPr>
        <p:spPr>
          <a:xfrm>
            <a:off x="1676017" y="5439680"/>
            <a:ext cx="88399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MUNUAISTERVEYDEN TUKEMINEN, 2.KERTA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0" name="Kuva 9" descr="Kuva, joka sisältää kohteen Grafiikka, Fontti, clipart, logo&#10;&#10;Kuvaus luotu automaattisesti">
            <a:extLst>
              <a:ext uri="{FF2B5EF4-FFF2-40B4-BE49-F238E27FC236}">
                <a16:creationId xmlns:a16="http://schemas.microsoft.com/office/drawing/2014/main" id="{D6C9B9FE-80AE-AE11-90BB-75AA25A2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7" y="303091"/>
            <a:ext cx="4430945" cy="44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692427" y="1997764"/>
            <a:ext cx="8861099" cy="835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seuraavalle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kerralle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6B3CBE-5997-6C62-F2F4-40B44AB3EE92}"/>
              </a:ext>
            </a:extLst>
          </p:cNvPr>
          <p:cNvSpPr txBox="1">
            <a:spLocks/>
          </p:cNvSpPr>
          <p:nvPr/>
        </p:nvSpPr>
        <p:spPr>
          <a:xfrm>
            <a:off x="836675" y="331903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Kirjoita tähän seuraavan kerran välitehtävä</a:t>
            </a:r>
            <a:endParaRPr kumimoji="0" lang="en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1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7304B-5D1B-748A-226E-9FADC7C8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274613"/>
            <a:ext cx="10515600" cy="1325563"/>
          </a:xfrm>
        </p:spPr>
        <p:txBody>
          <a:bodyPr/>
          <a:lstStyle/>
          <a:p>
            <a:r>
              <a:rPr lang="fi-FI" dirty="0"/>
              <a:t>Tunnelmat/palaute tästä kerrasta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F68E4E1-B434-034C-9101-A2BEBB8A68DC}"/>
              </a:ext>
            </a:extLst>
          </p:cNvPr>
          <p:cNvGrpSpPr/>
          <p:nvPr/>
        </p:nvGrpSpPr>
        <p:grpSpPr>
          <a:xfrm>
            <a:off x="1640694" y="3138670"/>
            <a:ext cx="8904514" cy="2562375"/>
            <a:chOff x="1640694" y="3138670"/>
            <a:chExt cx="8904514" cy="256237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6CDDD21-070A-337C-CE96-42392D74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694" y="3429000"/>
              <a:ext cx="8904514" cy="2272045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7D531F39-23F0-D45E-802E-697231034098}"/>
                </a:ext>
              </a:extLst>
            </p:cNvPr>
            <p:cNvSpPr txBox="1"/>
            <p:nvPr/>
          </p:nvSpPr>
          <p:spPr>
            <a:xfrm>
              <a:off x="1676067" y="3182997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Meni ohi hilseen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3EEAE285-FF31-8133-1910-D4B878D1A2D1}"/>
                </a:ext>
              </a:extLst>
            </p:cNvPr>
            <p:cNvSpPr txBox="1"/>
            <p:nvPr/>
          </p:nvSpPr>
          <p:spPr>
            <a:xfrm>
              <a:off x="3699703" y="3150124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 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napannut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4953AFB9-9B72-E6F1-8129-0D2C9E06DE4A}"/>
                </a:ext>
              </a:extLst>
            </p:cNvPr>
            <p:cNvSpPr txBox="1"/>
            <p:nvPr/>
          </p:nvSpPr>
          <p:spPr>
            <a:xfrm>
              <a:off x="5617500" y="313867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Ihan ok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0566BB9-FA21-0EAF-E189-A77888C7413E}"/>
                </a:ext>
              </a:extLst>
            </p:cNvPr>
            <p:cNvSpPr txBox="1"/>
            <p:nvPr/>
          </p:nvSpPr>
          <p:spPr>
            <a:xfrm flipH="1">
              <a:off x="7552329" y="3152219"/>
              <a:ext cx="804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Hyvä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035FC073-6BA9-2B77-BFA9-5DBF9D241D73}"/>
                </a:ext>
              </a:extLst>
            </p:cNvPr>
            <p:cNvSpPr txBox="1"/>
            <p:nvPr/>
          </p:nvSpPr>
          <p:spPr>
            <a:xfrm>
              <a:off x="9340930" y="3154059"/>
              <a:ext cx="875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Jess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7DCBB80-7F24-8AFE-013F-93997E5C1000}"/>
              </a:ext>
            </a:extLst>
          </p:cNvPr>
          <p:cNvSpPr txBox="1"/>
          <p:nvPr/>
        </p:nvSpPr>
        <p:spPr>
          <a:xfrm>
            <a:off x="1795232" y="1684000"/>
            <a:ext cx="860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Mikä fiilis tästä kerrasta? Minkä kuvan valitset ja miksi?</a:t>
            </a:r>
          </a:p>
        </p:txBody>
      </p:sp>
    </p:spTree>
    <p:extLst>
      <p:ext uri="{BB962C8B-B14F-4D97-AF65-F5344CB8AC3E}">
        <p14:creationId xmlns:p14="http://schemas.microsoft.com/office/powerpoint/2010/main" val="165412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mpuilevia vehnäpeltoja">
            <a:extLst>
              <a:ext uri="{FF2B5EF4-FFF2-40B4-BE49-F238E27FC236}">
                <a16:creationId xmlns:a16="http://schemas.microsoft.com/office/drawing/2014/main" id="{9D54CDFF-B18B-61ED-64EE-CC3993E14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E4D0167-1D7E-06B7-E418-B56F35EC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42" y="681037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fi-FI" sz="5400" dirty="0">
                <a:latin typeface="Tw Cen MT" panose="020B0602020104020603" pitchFamily="34" charset="0"/>
              </a:rPr>
              <a:t>Lyhyt loppurentoutus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82A863-20A4-9643-F665-911144E7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42" y="257531"/>
            <a:ext cx="4628322" cy="3742762"/>
          </a:xfrm>
        </p:spPr>
        <p:txBody>
          <a:bodyPr>
            <a:normAutofit fontScale="92500" lnSpcReduction="10000"/>
          </a:bodyPr>
          <a:lstStyle/>
          <a:p>
            <a:endParaRPr lang="fi-FI" sz="2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2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2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2000" dirty="0">
              <a:latin typeface="Tw Cen MT" panose="020B06020201040206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2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2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3500" dirty="0">
              <a:solidFill>
                <a:srgbClr val="00B0F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sz="35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https://www.youtube.com/watch?v=TOgGhRLrVTY</a:t>
            </a:r>
            <a:endParaRPr lang="fi-FI" sz="3500" dirty="0">
              <a:solidFill>
                <a:srgbClr val="00B0F0"/>
              </a:solidFill>
            </a:endParaRP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67207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무료 이미지 : 나무, 잎, 원근법, 식물학, 플로라, 해바라기, 고맙습니다, 파란 하늘, 야생화, 꽃들, 장식적인, 선명한 ...">
            <a:extLst>
              <a:ext uri="{FF2B5EF4-FFF2-40B4-BE49-F238E27FC236}">
                <a16:creationId xmlns:a16="http://schemas.microsoft.com/office/drawing/2014/main" id="{70490150-B5CF-1E78-DB90-D56A4EC6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D2166D-B16D-8C41-520C-51BFC30982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Kiitos </a:t>
            </a:r>
            <a:r>
              <a:rPr lang="en-US" sz="5400" dirty="0" err="1">
                <a:latin typeface="Tw Cen MT" panose="020B0602020104020603" pitchFamily="34" charset="0"/>
              </a:rPr>
              <a:t>tästä</a:t>
            </a:r>
            <a:r>
              <a:rPr lang="en-US" sz="5400" dirty="0">
                <a:latin typeface="Tw Cen MT" panose="020B0602020104020603" pitchFamily="34" charset="0"/>
              </a:rPr>
              <a:t> </a:t>
            </a:r>
            <a:r>
              <a:rPr lang="en-US" sz="5400" dirty="0" err="1">
                <a:latin typeface="Tw Cen MT" panose="020B0602020104020603" pitchFamily="34" charset="0"/>
              </a:rPr>
              <a:t>kerrasta</a:t>
            </a:r>
            <a:r>
              <a:rPr lang="en-US" sz="5400" dirty="0"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BC437C-22F4-CF3D-3181-D8C18CF765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w Cen MT" panose="020B0602020104020603" pitchFamily="34" charset="0"/>
              </a:rPr>
              <a:t>Seuraava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tapaaminen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pvm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 err="1">
                <a:latin typeface="Tw Cen MT" panose="020B0602020104020603" pitchFamily="34" charset="0"/>
              </a:rPr>
              <a:t>Teemana</a:t>
            </a:r>
            <a:r>
              <a:rPr lang="en-US" sz="2400" dirty="0">
                <a:latin typeface="Tw Cen MT" panose="020B0602020104020603" pitchFamily="34" charset="0"/>
              </a:rPr>
              <a:t> ???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BD1387-105B-A8A6-1AF8-7C83B3E9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Tapaamisen</a:t>
            </a:r>
            <a:r>
              <a:rPr lang="en-GB" dirty="0"/>
              <a:t> </a:t>
            </a:r>
            <a:r>
              <a:rPr lang="en-GB" dirty="0" err="1"/>
              <a:t>aikataulu</a:t>
            </a:r>
            <a:r>
              <a:rPr lang="en-GB" dirty="0"/>
              <a:t> - </a:t>
            </a:r>
            <a:r>
              <a:rPr lang="en-GB" dirty="0" err="1"/>
              <a:t>teemana</a:t>
            </a:r>
            <a:r>
              <a:rPr lang="en-GB" dirty="0"/>
              <a:t> </a:t>
            </a:r>
            <a:r>
              <a:rPr lang="fi-FI"/>
              <a:t>munuaisterveyden tukeminen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35B68F-976D-75FB-AD58-2C72913B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17.30		Kahvi, kuulumiset ja välitehtävän käsittely</a:t>
            </a:r>
          </a:p>
          <a:p>
            <a:pPr marL="0" indent="0">
              <a:buNone/>
            </a:pPr>
            <a:r>
              <a:rPr lang="fi-FI" dirty="0"/>
              <a:t>18.00		Tyypin 2 diabeteksen hoito (ammattilainen</a:t>
            </a:r>
            <a:br>
              <a:rPr lang="fi-FI" dirty="0"/>
            </a:br>
            <a:r>
              <a:rPr lang="fi-FI" dirty="0"/>
              <a:t>                   </a:t>
            </a:r>
            <a:r>
              <a:rPr lang="fi-FI"/>
              <a:t>paikalla)</a:t>
            </a:r>
          </a:p>
          <a:p>
            <a:pPr marL="0" indent="0">
              <a:buNone/>
            </a:pPr>
            <a:r>
              <a:rPr lang="fi-FI" dirty="0"/>
              <a:t>				                                        </a:t>
            </a:r>
            <a:br>
              <a:rPr lang="fi-FI" dirty="0"/>
            </a:br>
            <a:r>
              <a:rPr lang="fi-FI" dirty="0"/>
              <a:t>18.50		TAUKO</a:t>
            </a:r>
          </a:p>
          <a:p>
            <a:pPr marL="0" indent="0">
              <a:buNone/>
            </a:pPr>
            <a:r>
              <a:rPr lang="fi-FI" dirty="0"/>
              <a:t>19.00		edellinen aihe jatkuu…			</a:t>
            </a:r>
          </a:p>
          <a:p>
            <a:pPr marL="0" indent="0">
              <a:buNone/>
            </a:pPr>
            <a:r>
              <a:rPr lang="fi-FI" dirty="0"/>
              <a:t>19.45		Välitehtävä ja palaute</a:t>
            </a:r>
          </a:p>
          <a:p>
            <a:pPr marL="0" indent="0">
              <a:buNone/>
            </a:pPr>
            <a:r>
              <a:rPr lang="fi-FI" dirty="0"/>
              <a:t>20.00		Hyvää kotimatkaa!				</a:t>
            </a:r>
          </a:p>
        </p:txBody>
      </p:sp>
    </p:spTree>
    <p:extLst>
      <p:ext uri="{BB962C8B-B14F-4D97-AF65-F5344CB8AC3E}">
        <p14:creationId xmlns:p14="http://schemas.microsoft.com/office/powerpoint/2010/main" val="44225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EA8643-5386-D0B3-636B-91AAA17D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01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dirty="0"/>
              <a:t>Kuulumiset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BEF880-2E1D-D7F4-77DA-AC71AF1D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01" y="2894655"/>
            <a:ext cx="5408707" cy="3613149"/>
          </a:xfrm>
        </p:spPr>
        <p:txBody>
          <a:bodyPr anchor="ctr">
            <a:normAutofit fontScale="92500" lnSpcReduction="10000"/>
          </a:bodyPr>
          <a:lstStyle/>
          <a:p>
            <a:endParaRPr lang="fi-FI" sz="2000" dirty="0"/>
          </a:p>
          <a:p>
            <a:r>
              <a:rPr lang="fi-FI" sz="3000" dirty="0">
                <a:latin typeface="Tw Cen MT" panose="020B0602020104020603" pitchFamily="34" charset="0"/>
              </a:rPr>
              <a:t>Mitä hyviä tekoja olet tehnyt itsellesi ryhmäkertojen välillä?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Mistä kiität itseäsi?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Mitä jäi edellisestä kerrasta mieleen?</a:t>
            </a:r>
          </a:p>
          <a:p>
            <a:r>
              <a:rPr lang="fi-FI" sz="3000" dirty="0">
                <a:latin typeface="Tw Cen MT" panose="020B0602020104020603" pitchFamily="34" charset="0"/>
              </a:rPr>
              <a:t>Tuliko oivalluksia tai kysymyksiä, joita haluat nostaa yhteiseen keskusteluun?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59B687-A900-51A1-F535-F87457A31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180" y="1397101"/>
            <a:ext cx="533446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766995" y="833718"/>
            <a:ext cx="8861099" cy="2595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kern="1200" dirty="0" err="1"/>
              <a:t>Välitehtävän</a:t>
            </a:r>
            <a:r>
              <a:rPr lang="en-US" sz="4800" kern="1200" dirty="0"/>
              <a:t> </a:t>
            </a:r>
            <a:r>
              <a:rPr lang="en-US" sz="4800" kern="1200" dirty="0" err="1"/>
              <a:t>käsittely</a:t>
            </a:r>
            <a:r>
              <a:rPr lang="en-US" sz="4800" kern="1200" dirty="0"/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968B33E-9F40-AB22-D5FF-7BC29BC8D759}"/>
              </a:ext>
            </a:extLst>
          </p:cNvPr>
          <p:cNvSpPr txBox="1"/>
          <p:nvPr/>
        </p:nvSpPr>
        <p:spPr>
          <a:xfrm>
            <a:off x="983277" y="3715900"/>
            <a:ext cx="10222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Miten diabeteksen hoito ja seuranta terveydenhuollossa toteutuu kohdallani? </a:t>
            </a:r>
            <a:br>
              <a:rPr lang="fi-FI" sz="240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</a:br>
            <a:r>
              <a:rPr lang="fi-FI" sz="240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Mikä toimii?</a:t>
            </a:r>
            <a:endParaRPr lang="fi-FI" sz="2400" dirty="0">
              <a:latin typeface="Tw Cen MT" panose="020B06020201040206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46903EF-CFEC-FB84-FEDA-A75EBF76F8A7}"/>
              </a:ext>
            </a:extLst>
          </p:cNvPr>
          <p:cNvSpPr txBox="1"/>
          <p:nvPr/>
        </p:nvSpPr>
        <p:spPr>
          <a:xfrm>
            <a:off x="983277" y="4871451"/>
            <a:ext cx="6231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latin typeface="Tw Cen MT" panose="020B0602020104020603" pitchFamily="34" charset="0"/>
              </a:rPr>
              <a:t>Mihin kaipaan muutosta tai yhteistä pohdintaa? Mitä voin itse tehdä?</a:t>
            </a:r>
          </a:p>
        </p:txBody>
      </p:sp>
    </p:spTree>
    <p:extLst>
      <p:ext uri="{BB962C8B-B14F-4D97-AF65-F5344CB8AC3E}">
        <p14:creationId xmlns:p14="http://schemas.microsoft.com/office/powerpoint/2010/main" val="39610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B5FCC-9F94-39D6-C713-B384C4AFB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559"/>
            <a:ext cx="10515600" cy="824481"/>
          </a:xfrm>
        </p:spPr>
        <p:txBody>
          <a:bodyPr>
            <a:normAutofit fontScale="90000"/>
          </a:bodyPr>
          <a:lstStyle/>
          <a:p>
            <a:r>
              <a:rPr lang="fi-FI" sz="4000" i="0" dirty="0">
                <a:solidFill>
                  <a:srgbClr val="212529"/>
                </a:solidFill>
                <a:effectLst/>
              </a:rPr>
              <a:t>Miten diabeteksen hoito ja seuranta terveydenhuollossa toteutuu kohdallani? </a:t>
            </a:r>
            <a:br>
              <a:rPr lang="fi-FI" sz="4000" i="0" dirty="0">
                <a:solidFill>
                  <a:srgbClr val="212529"/>
                </a:solidFill>
                <a:effectLst/>
              </a:rPr>
            </a:br>
            <a:r>
              <a:rPr lang="fi-FI" sz="4000" i="0" dirty="0">
                <a:solidFill>
                  <a:srgbClr val="212529"/>
                </a:solidFill>
                <a:effectLst/>
              </a:rPr>
              <a:t>Mikä toimii?</a:t>
            </a:r>
            <a:br>
              <a:rPr lang="fi-FI" i="0" dirty="0">
                <a:solidFill>
                  <a:srgbClr val="212529"/>
                </a:solidFill>
                <a:effectLst/>
              </a:rPr>
            </a:b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AE45DB-6961-279D-B9C1-32176BC56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131"/>
            <a:ext cx="10515600" cy="4011832"/>
          </a:xfrm>
        </p:spPr>
        <p:txBody>
          <a:bodyPr/>
          <a:lstStyle/>
          <a:p>
            <a:r>
              <a:rPr lang="fi-FI" dirty="0"/>
              <a:t>Kirjatkaa tähän asioita jos haluatte</a:t>
            </a:r>
          </a:p>
        </p:txBody>
      </p:sp>
    </p:spTree>
    <p:extLst>
      <p:ext uri="{BB962C8B-B14F-4D97-AF65-F5344CB8AC3E}">
        <p14:creationId xmlns:p14="http://schemas.microsoft.com/office/powerpoint/2010/main" val="45469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24A756-0735-9F31-02A7-E61D5713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kaipaan muutosta tai yhteistä pohdintaa? Mitä voin itse tehdä?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13AE2C-05D2-9BC5-AD9B-53924E9EC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Kirjatkaa tähän asioita jos haluatte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0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766995" y="833718"/>
            <a:ext cx="8861099" cy="2595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kern="1200" dirty="0" err="1"/>
              <a:t>Asiantuntijan</a:t>
            </a:r>
            <a:r>
              <a:rPr lang="en-US" sz="4800" kern="1200" dirty="0"/>
              <a:t> </a:t>
            </a:r>
            <a:r>
              <a:rPr lang="en-US" sz="4800" kern="1200" dirty="0" err="1"/>
              <a:t>alustus</a:t>
            </a:r>
            <a:r>
              <a:rPr lang="en-US" sz="4800" kern="1200" dirty="0"/>
              <a:t> – </a:t>
            </a:r>
            <a:r>
              <a:rPr lang="en-US" sz="4800" kern="1200" dirty="0" err="1"/>
              <a:t>keskustelua</a:t>
            </a:r>
            <a:r>
              <a:rPr lang="en-US" sz="4800" kern="1200" dirty="0"/>
              <a:t> ja </a:t>
            </a:r>
            <a:r>
              <a:rPr lang="en-US" sz="4800" kern="1200" dirty="0" err="1"/>
              <a:t>kysymyksiä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185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B8642D-76CE-EFE1-00B1-D9BFEC48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AA9BE195-973C-D6D1-60D3-6B1CDFE60E16}"/>
              </a:ext>
            </a:extLst>
          </p:cNvPr>
          <p:cNvGrpSpPr/>
          <p:nvPr/>
        </p:nvGrpSpPr>
        <p:grpSpPr>
          <a:xfrm>
            <a:off x="0" y="5114260"/>
            <a:ext cx="12192000" cy="1297173"/>
            <a:chOff x="0" y="5114260"/>
            <a:chExt cx="12192000" cy="1297173"/>
          </a:xfrm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DAFF710B-1E9F-55BD-872C-C3D0392525F8}"/>
                </a:ext>
              </a:extLst>
            </p:cNvPr>
            <p:cNvSpPr/>
            <p:nvPr/>
          </p:nvSpPr>
          <p:spPr>
            <a:xfrm>
              <a:off x="0" y="5295014"/>
              <a:ext cx="12192000" cy="935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BE0C99FD-C857-61F3-B19D-3EBE8BDA3E37}"/>
                </a:ext>
              </a:extLst>
            </p:cNvPr>
            <p:cNvSpPr/>
            <p:nvPr/>
          </p:nvSpPr>
          <p:spPr>
            <a:xfrm>
              <a:off x="0" y="511426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4D9A1ED8-9929-20E5-F54D-C0FADD6D8036}"/>
                </a:ext>
              </a:extLst>
            </p:cNvPr>
            <p:cNvSpPr/>
            <p:nvPr/>
          </p:nvSpPr>
          <p:spPr>
            <a:xfrm>
              <a:off x="0" y="631574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kstiruutu 7">
            <a:extLst>
              <a:ext uri="{FF2B5EF4-FFF2-40B4-BE49-F238E27FC236}">
                <a16:creationId xmlns:a16="http://schemas.microsoft.com/office/drawing/2014/main" id="{F1C9A9C8-367B-445D-6295-DBD34A177FC5}"/>
              </a:ext>
            </a:extLst>
          </p:cNvPr>
          <p:cNvSpPr txBox="1"/>
          <p:nvPr/>
        </p:nvSpPr>
        <p:spPr>
          <a:xfrm>
            <a:off x="5395874" y="5434982"/>
            <a:ext cx="13939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Tauko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2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4FAB1-5CDE-17A0-3340-F85BC7077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2960A10B-AB20-5435-34B7-C6131DF00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9F7F37BF-3FC2-A0F9-DCA5-712971086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D1F83CF-7A2E-BF9C-2A49-72CC2E2AD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8E5E9922-E446-B9E5-012F-85146E8E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0AF7B0-D5CA-7B7A-429C-49B57B19242E}"/>
              </a:ext>
            </a:extLst>
          </p:cNvPr>
          <p:cNvSpPr txBox="1">
            <a:spLocks/>
          </p:cNvSpPr>
          <p:nvPr/>
        </p:nvSpPr>
        <p:spPr>
          <a:xfrm>
            <a:off x="766995" y="833718"/>
            <a:ext cx="8861099" cy="2595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Keskustelu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ja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kysymykset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jatkuu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382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yypitkak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4CC"/>
      </a:accent1>
      <a:accent2>
        <a:srgbClr val="E2282B"/>
      </a:accent2>
      <a:accent3>
        <a:srgbClr val="FFD53C"/>
      </a:accent3>
      <a:accent4>
        <a:srgbClr val="00A4CC"/>
      </a:accent4>
      <a:accent5>
        <a:srgbClr val="E2282B"/>
      </a:accent5>
      <a:accent6>
        <a:srgbClr val="FFD53C"/>
      </a:accent6>
      <a:hlink>
        <a:srgbClr val="000000"/>
      </a:hlink>
      <a:folHlink>
        <a:srgbClr val="000000"/>
      </a:folHlink>
    </a:clrScheme>
    <a:fontScheme name="Tyypitkaksi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</Words>
  <Application>Microsoft Office PowerPoint</Application>
  <PresentationFormat>Laajakuva</PresentationFormat>
  <Paragraphs>45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Tw Cen MT</vt:lpstr>
      <vt:lpstr>Office-teema</vt:lpstr>
      <vt:lpstr>1_Mukautettu suunnittelumalli</vt:lpstr>
      <vt:lpstr>Mukautettu suunnittelumalli</vt:lpstr>
      <vt:lpstr>PowerPoint-esitys</vt:lpstr>
      <vt:lpstr>Tapaamisen aikataulu - teemana munuaisterveyden tukeminen</vt:lpstr>
      <vt:lpstr>Kuulumiset</vt:lpstr>
      <vt:lpstr>PowerPoint-esitys</vt:lpstr>
      <vt:lpstr>Miten diabeteksen hoito ja seuranta terveydenhuollossa toteutuu kohdallani?  Mikä toimii? </vt:lpstr>
      <vt:lpstr>Mihin kaipaan muutosta tai yhteistä pohdintaa? Mitä voin itse tehdä?</vt:lpstr>
      <vt:lpstr>PowerPoint-esitys</vt:lpstr>
      <vt:lpstr>PowerPoint-esitys</vt:lpstr>
      <vt:lpstr>PowerPoint-esitys</vt:lpstr>
      <vt:lpstr>PowerPoint-esitys</vt:lpstr>
      <vt:lpstr>Tunnelmat/palaute tästä kerrasta</vt:lpstr>
      <vt:lpstr>Lyhyt loppurentoutus</vt:lpstr>
      <vt:lpstr>Kiitos tästä kerrasta!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2024-11-20T13:20:50Z</dcterms:created>
  <dcterms:modified xsi:type="dcterms:W3CDTF">2024-11-20T13:21:01Z</dcterms:modified>
</cp:coreProperties>
</file>