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4"/>
    <p:sldMasterId id="2147483673" r:id="rId5"/>
    <p:sldMasterId id="2147483660" r:id="rId6"/>
    <p:sldMasterId id="2147483648" r:id="rId7"/>
    <p:sldMasterId id="2147483687" r:id="rId8"/>
  </p:sldMasterIdLst>
  <p:sldIdLst>
    <p:sldId id="303" r:id="rId9"/>
    <p:sldId id="260" r:id="rId10"/>
    <p:sldId id="306" r:id="rId11"/>
    <p:sldId id="308" r:id="rId12"/>
    <p:sldId id="312" r:id="rId13"/>
    <p:sldId id="263" r:id="rId14"/>
    <p:sldId id="311" r:id="rId15"/>
    <p:sldId id="313" r:id="rId16"/>
    <p:sldId id="277" r:id="rId17"/>
    <p:sldId id="278" r:id="rId18"/>
    <p:sldId id="279" r:id="rId19"/>
    <p:sldId id="280" r:id="rId20"/>
    <p:sldId id="310" r:id="rId21"/>
    <p:sldId id="274" r:id="rId22"/>
    <p:sldId id="314" r:id="rId23"/>
    <p:sldId id="305" r:id="rId24"/>
    <p:sldId id="268" r:id="rId25"/>
    <p:sldId id="309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03775-AA19-4310-9F49-16EE0AE5C0EC}" v="25" dt="2024-11-19T12:30:29.8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F698B-FDB0-4F17-4E6C-4FBADBF6C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i-FI" dirty="0"/>
              <a:t>TW </a:t>
            </a:r>
            <a:r>
              <a:rPr lang="fi-FI" dirty="0" err="1"/>
              <a:t>Cen</a:t>
            </a:r>
            <a:r>
              <a:rPr lang="fi-FI" dirty="0"/>
              <a:t> MT BOLD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3E97EF-05EE-5BEC-A9AD-9A975417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Munuais- ja maksaliiton logo&#10;">
            <a:extLst>
              <a:ext uri="{FF2B5EF4-FFF2-40B4-BE49-F238E27FC236}">
                <a16:creationId xmlns:a16="http://schemas.microsoft.com/office/drawing/2014/main" id="{83CEC644-6FC3-FBBF-E22D-6F5E2A934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76" y="224861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091EEF0-6B74-15A8-8143-36E0EBFB1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4676" y="38770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23591F-C415-0E3A-D802-99DCD134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4075" y="3877084"/>
            <a:ext cx="2743200" cy="365125"/>
          </a:xfrm>
        </p:spPr>
        <p:txBody>
          <a:bodyPr/>
          <a:lstStyle/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18B947-58F5-F36A-3EA7-2930A91C6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655084"/>
            <a:ext cx="4429125" cy="9620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015D8F-B6F6-B717-C574-47A7F3CF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302" y="5406532"/>
            <a:ext cx="39511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EB078-DDBD-4465-32EA-70D65E39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0891E5-FEE7-274A-E4DE-9B411731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F53C-8B84-1062-164C-CD57980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2F5B26-B2B1-26DF-1BFD-CA4D02A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6195A-61EA-5E22-C43B-980E5A92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8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B395-9CC3-5CA3-D59C-862CF5AD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6FAFA-78A8-A6E2-AB08-72E49BCC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8C96E-5E0A-5F89-E8A4-645E21C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264B2-5C67-E58B-6A98-3C1A4B4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FB113-00E7-9D8D-DC46-B39BFEA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08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1DD11-3C2B-BB57-7549-99A3405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E0D98-CE20-6141-C855-DD65CE8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125D9-38B1-58B5-F949-F0503DE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DEC7D-63BB-5667-4285-171AE94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E2E314-B517-CB8E-F25C-BFE6ECE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232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00AD-8DBC-F703-2886-23A2173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915DAD-BD90-0C9E-C425-EA70F7D3D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2738-5329-C91A-9679-3FF32DF7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1B3C60-5A4A-2CBA-DFA2-FA0063B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34F235-046E-B18B-67FD-58233460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72B34-A497-2AD9-B08E-63FD1DCF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37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CC20-3E48-A3E4-E77E-6D044AE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2542E-A92A-E1D0-C352-5E0AFB2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D28180-ACB3-ACB4-1D11-F000517F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AF1F1B-88EE-7217-76A3-7C712ABC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FE72C4-233D-37E9-65F2-4D880663E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078941-9FFD-E1F4-CBBB-66DD907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1FC4EB-08CA-18DA-193D-7BE6AB2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B24C50-C9C9-D117-1387-2569A66C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018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95CAB-E5B2-EB9B-43B1-9677BEA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8994D6-9444-AFA2-9723-22A5209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B527A-FAD9-D02E-8F8A-14A301D7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8171E6-E5E0-403F-7D13-795E8F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7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585B9A-0E59-F017-132D-541DC20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A06F7-F27E-2200-CE49-58D4A95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445B9-0015-F4A9-69C2-05C64AB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64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36A17-42D7-551A-6B72-55FC8EB3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DE770-FE61-E949-90CE-3D1DA3AE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268B7-BCF0-8618-BE2B-30F06999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7CDE15-8A6E-9064-53C8-007E667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126E11-000E-DFE5-F780-30736B3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384F4D-453F-DFF5-A68C-43170940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4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BE956-165A-87A4-5E59-00B8A30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A6053-3A18-7821-61F6-69B7727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B2797F-637B-7EDC-2DE9-5AB01FF3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1753F-6499-97D2-0B4F-83BCF352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15A33A-458D-25F5-E1FC-802CB5B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C28D79-07AA-2D94-A4F9-CF3034D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5EB6F-7ADE-60C8-4832-81233106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12DC9-D985-2F61-3364-B8C1174C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800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E54ED-AAE2-F83E-3457-6F214AD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435139-40D0-53B3-6B75-94F45F4F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DF489-0BFB-91EF-1F49-125A2AA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00893A-FE2E-8F23-D370-C9A74577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FD483-F1F3-5192-E0BB-B0ED1652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477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9C4CE4-B62A-65FE-9CC1-BA756C3A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19534-D9B8-936D-5F7B-9D86E43CD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FEC81-EA06-E896-A0C3-4B408F0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702D6-8784-E563-1FA5-02BC67C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5D695-36E2-B2B0-6C17-F0B8FBC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24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ED56D-E3B5-A7C9-2339-37221038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471F76-F7FA-972D-576E-8ADBB8B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83D0A-2BCC-1A38-00F3-1854C5C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53D298-6DF6-C647-E713-E69F648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16070-E510-E35B-346B-866878CD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474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5A68B-FC01-5998-4C6E-CE72064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311A4-4B31-5A79-AF2C-F4B93E7A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D923E-336C-CBFE-A356-3F7439E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3789-93DD-7C86-B0DA-F1B18A69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1D404-C31A-5BB4-CB14-0E32651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94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601AC-3389-9AFA-881B-ACED887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9F881-478B-9208-9E5F-F1FE2E72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5A2D9E-6418-744C-73B4-E890030E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75803-4AE6-902E-92E1-8CB5EE9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6CD71-3C04-E299-7FFA-114C59B6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64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A9A12-AB8F-6284-F66A-78DAC0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28EB5-5DCF-7267-287B-3F609509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27E7FA-570E-DB55-B0F0-8F1224798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4B557-D001-7C66-2732-D61D0FC9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1085C-F0BF-874D-F310-57B7671C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F8D963-C35A-75AB-5A17-99EDBA9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86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91533-C0D2-3ECF-D28C-82F4067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A48A64-0CEB-2C84-790D-53719D3C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19A26-237B-8257-9EBE-1AF70735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102DCB-83CB-9CB3-1996-AFEBD26A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928094-41B7-DCB6-5613-AD89E7C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046958-21A7-F81B-A4E4-8EDA10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A38957-1132-C99E-8CC4-86AEC8A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D139D0-0C3C-378A-2B05-CAA5DD5B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BEBDD-2991-542A-0BC0-E066BADC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7C6A5B-71CB-3A60-371B-A493423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6591E-C4E7-4727-E0EE-B981297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9C5E4-8BBB-4482-95BA-A114F45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056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B3B887-E6F3-F44C-BDAB-BEB6B6EA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D136C-EA9E-1235-DDE8-41D27EE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E6CD04-8D89-32C5-F1A9-521047E5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597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1C00-D654-850B-A8D8-203362D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2C62D-4EEB-B4C2-DCA2-12070F5C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74D6C-2EA6-70D7-CB4A-32D78F47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3695D-B9CF-A2A7-3A81-3C48021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4DCAD3-C6FF-803B-F6C2-F1EBC5C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9B2805-62D3-BEE2-C949-A90ACFB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30E9-3F23-BD03-A6C1-292E23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077C5E-60C1-5613-AD4A-DC2DFC66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02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00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A1E2C-1008-AFCF-6678-89564A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A38138-FFC0-7004-7D1C-960A09CF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BEE79-5BCA-3E18-B416-FD29C917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60692-ED5D-C8EB-7157-2A43078D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D2A1B9-690F-3986-49CE-DDD83175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25725-4DFB-5760-2E8E-042EB8C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894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D6B0F-8118-1C06-5DF1-01045CA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DD4DAC-16B6-2B3B-3E0D-BE95B7C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070B0A-DFAC-2E45-054F-3A1A372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CC78F-B1B6-7F7B-570C-623CC29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0E117-ADB8-6A8A-A8F9-BD8D148B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445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E7E25B-A7D1-4D01-4A5C-ECB61BE5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E05B12-1F09-7BAE-8291-B7000BAD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8AF827-20A3-A26C-FC66-1B46374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084ED8-F11A-5D5E-9648-C8FABDC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79B3C1-7B18-71E0-0AD6-7024C9ED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75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BCFD170-4DD2-8776-5CC3-76FE817E2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5B7C-AB65-4BC2-9504-67566AECCBAC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B83C011-EDBD-5BF6-6AC7-5404855A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58CE0E1-AC41-8C0B-0FCF-928D713DE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A93-8B68-4657-8867-904E10240D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9286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DD38F2A-5561-C643-AC5A-EA9F64C1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5C86-224A-624D-A902-B59730EDF76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188E367-B685-0340-9A50-A9E3AF2A1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D9E36B-F725-F64C-9B44-94246FAA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A59F-40C2-C245-B49B-F369D986D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5823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CED6E-FC0A-E444-88B8-F7187142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94BCEF-CEE4-0349-9CCC-D0EDB50FB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F416FA-488D-E84E-A4DC-15A82C9C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B5C86-224A-624D-A902-B59730EDF76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AAF200-102C-134D-880A-C1995C97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AD449B3-3E05-014E-B488-FC22CC34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EA59F-40C2-C245-B49B-F369D986D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54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063DB-ECCD-DB1C-5872-E9CD992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35E8F-2B85-D98B-C862-7ADC16BB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642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28C9-ACCC-5E3F-73E4-D943E593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6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3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403DC-2CC3-FC41-30DC-1CCADB1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A2869-F6B0-C0CC-D04A-4092E1A3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A1C37-8FBB-E3BA-A343-1F6B0BE8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522221-127C-2093-9B33-83175337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871192-AF53-371B-3539-067D470D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80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0BFDC-9D78-C714-8D84-B880B40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28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F9049-E3C7-8B50-55A7-CBD050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3BD8-11F3-AE8F-524A-F0C226F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701EC3-CB9F-6647-AECB-8435DF00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6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9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85D94-99DC-09B9-81C9-C8680B83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9E324D-7B62-E05E-ECBC-F9EE7B8F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9E370-F062-3CCF-0210-6B494E4D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537" cy="2962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0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FD21C52-1CC5-F514-D147-2AF520FCE7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5168900"/>
            <a:ext cx="1541601" cy="15525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F42D4-CE5B-0E66-31D7-DA658077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FF781-E90B-4C2E-BC77-BC2EE86F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9EF7E-F663-5A2D-9B25-E1C61DF4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DE19-A0F7-4010-95E7-AE87CEAD848C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8449AE-ACEF-F5C8-A0EA-EA878BDA1B74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6" r:id="rId7"/>
    <p:sldLayoutId id="2147483656" r:id="rId8"/>
    <p:sldLayoutId id="214748365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83B768-28E9-2202-6125-2E16EF9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77ADF-5180-958E-73EF-F9062FF8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48D4B-88E9-540E-7ED7-3583B58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532-DE4C-47A5-8428-8BBB724181B3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436781-4E86-DC56-7196-0F9C431BF4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734E15-FD5B-1552-C040-F6ADEA8D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135B39-2166-1D98-A095-30BB7442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5E74B-D91E-B79A-8BDD-4B5E3CB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CACC-2404-4758-8C70-F5FC2716128A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097B6-A8A7-D1CE-86B5-66228C2D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4A273-3175-AE42-0FD7-55076D8EF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6859-5DFF-4199-BF18-E709A0F038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7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A29274A-9A79-C5AC-E3D5-5E84F8BEA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ABA5A2-1D65-30B4-0AD3-D04E3244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A57EA0-C3DD-0A3C-795D-E7D52428F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5B7C-AB65-4BC2-9504-67566AECCBAC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A1CD78-F1CC-5419-5451-17953BAEF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D6659B-DCAB-813A-9B8B-90F9876BB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DA93-8B68-4657-8867-904E10240D2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878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2224B83-1513-564C-8D68-E7DB12CB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EDB71B0-0240-AC4D-B5F2-3678F3485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E0CF5F-B493-1D49-BE7D-B769A9C70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5C86-224A-624D-A902-B59730EDF76D}" type="datetimeFigureOut">
              <a:rPr lang="fi-FI" smtClean="0"/>
              <a:t>20.11.2024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EF99B3-6E38-DB46-8C21-0AE8D662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9FA222-922F-214A-856E-1B82DAB35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EA59F-40C2-C245-B49B-F369D986D2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001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uija/48349595991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youtube.com/watch?v=XHYBNWGpYm8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yypitkaksi.fi/app/uploads/2023/12/TTTS-video.mp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FAD633C-4ECA-2E64-C8B0-2C4A7C8F9ED6}"/>
              </a:ext>
            </a:extLst>
          </p:cNvPr>
          <p:cNvSpPr/>
          <p:nvPr/>
        </p:nvSpPr>
        <p:spPr>
          <a:xfrm>
            <a:off x="0" y="5295014"/>
            <a:ext cx="12192000" cy="935665"/>
          </a:xfrm>
          <a:prstGeom prst="rect">
            <a:avLst/>
          </a:prstGeom>
          <a:solidFill>
            <a:srgbClr val="FFD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A7B8A06-8154-C374-3010-0FF1B973559F}"/>
              </a:ext>
            </a:extLst>
          </p:cNvPr>
          <p:cNvSpPr/>
          <p:nvPr/>
        </p:nvSpPr>
        <p:spPr>
          <a:xfrm>
            <a:off x="0" y="511426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B2D0899-A766-C758-B47A-C2484CF793F5}"/>
              </a:ext>
            </a:extLst>
          </p:cNvPr>
          <p:cNvSpPr/>
          <p:nvPr/>
        </p:nvSpPr>
        <p:spPr>
          <a:xfrm>
            <a:off x="0" y="631574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BACEB05-2531-35AD-6881-D39057C19EEC}"/>
              </a:ext>
            </a:extLst>
          </p:cNvPr>
          <p:cNvSpPr txBox="1"/>
          <p:nvPr/>
        </p:nvSpPr>
        <p:spPr>
          <a:xfrm>
            <a:off x="3803615" y="5439680"/>
            <a:ext cx="68926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RAVITSEMUS, 1. KERTA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0" name="Kuva 9" descr="Kuva, joka sisältää kohteen Grafiikka, Fontti, clipart, logo&#10;&#10;Kuvaus luotu automaattisesti">
            <a:extLst>
              <a:ext uri="{FF2B5EF4-FFF2-40B4-BE49-F238E27FC236}">
                <a16:creationId xmlns:a16="http://schemas.microsoft.com/office/drawing/2014/main" id="{D6C9B9FE-80AE-AE11-90BB-75AA25A20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7" y="303091"/>
            <a:ext cx="4430945" cy="4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avio, nuoli&#10;&#10;Kuvaus luotu automaattisesti">
            <a:extLst>
              <a:ext uri="{FF2B5EF4-FFF2-40B4-BE49-F238E27FC236}">
                <a16:creationId xmlns:a16="http://schemas.microsoft.com/office/drawing/2014/main" id="{AAC1E582-967D-3DA0-B729-0D0C1CE45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632" y="0"/>
            <a:ext cx="6119368" cy="494728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20A6ACB-5755-165A-68EB-55C29302F8D6}"/>
              </a:ext>
            </a:extLst>
          </p:cNvPr>
          <p:cNvSpPr txBox="1"/>
          <p:nvPr/>
        </p:nvSpPr>
        <p:spPr>
          <a:xfrm>
            <a:off x="470618" y="4765813"/>
            <a:ext cx="7040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Mitä</a:t>
            </a:r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 ravitsemukseen liittyviä </a:t>
            </a:r>
            <a:r>
              <a:rPr lang="fi-FI" sz="2800" b="1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taitoja</a:t>
            </a:r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 minulla on? </a:t>
            </a:r>
            <a:r>
              <a:rPr lang="fi-FI" sz="2800" b="1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Mitä taitoja </a:t>
            </a:r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olisi hyvä harjoitella?</a:t>
            </a:r>
            <a:endParaRPr lang="fi-FI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53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aavio&#10;&#10;Kuvaus luotu automaattisesti">
            <a:extLst>
              <a:ext uri="{FF2B5EF4-FFF2-40B4-BE49-F238E27FC236}">
                <a16:creationId xmlns:a16="http://schemas.microsoft.com/office/drawing/2014/main" id="{996D0C67-46FC-6FD4-56A0-987E0C270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7480" y="2114550"/>
            <a:ext cx="5764520" cy="474345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C9373C88-26E9-82A1-B8D8-32E39F0B46C6}"/>
              </a:ext>
            </a:extLst>
          </p:cNvPr>
          <p:cNvSpPr txBox="1"/>
          <p:nvPr/>
        </p:nvSpPr>
        <p:spPr>
          <a:xfrm>
            <a:off x="572243" y="886073"/>
            <a:ext cx="6325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Millaiset tunteet </a:t>
            </a:r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voivat vaikuttaa syömiseen? </a:t>
            </a:r>
          </a:p>
          <a:p>
            <a:r>
              <a:rPr lang="fi-FI" sz="2800" b="1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Miten tunteet </a:t>
            </a:r>
            <a:r>
              <a:rPr lang="fi-FI" sz="280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vaikuttavat syömiseeni?</a:t>
            </a:r>
            <a:endParaRPr lang="fi-FI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36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BBE63F7-9FCC-6F66-9A18-B8336A08B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15287"/>
            <a:ext cx="5253990" cy="424271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383C935-68CE-A6EE-4DC5-301870089CFB}"/>
              </a:ext>
            </a:extLst>
          </p:cNvPr>
          <p:cNvSpPr txBox="1"/>
          <p:nvPr/>
        </p:nvSpPr>
        <p:spPr>
          <a:xfrm>
            <a:off x="4484036" y="378515"/>
            <a:ext cx="82064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Miten</a:t>
            </a:r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 ruokaan </a:t>
            </a:r>
            <a:r>
              <a:rPr lang="fi-FI" sz="2800" b="1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suhtautuminen</a:t>
            </a:r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 vaikuttaa syömiskäyttäytymiseeni? </a:t>
            </a:r>
          </a:p>
          <a:p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Onko olemassa kiellettyjä ja sallittuja ruokia? </a:t>
            </a:r>
          </a:p>
          <a:p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Entä terveellisiä ja epäterveellisiä ruokia? </a:t>
            </a:r>
          </a:p>
          <a:p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Mikä erottaa terveellisen ja epäterveellisen ruoan toisistaan?</a:t>
            </a:r>
            <a:endParaRPr lang="fi-FI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5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766995" y="833718"/>
            <a:ext cx="8861099" cy="2595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Kiinnostavat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teemat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Ravitsemus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2.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kerralle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149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B43BCA-759A-0215-421D-4729A2419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796"/>
          </a:xfrm>
        </p:spPr>
        <p:txBody>
          <a:bodyPr/>
          <a:lstStyle/>
          <a:p>
            <a:r>
              <a:rPr lang="fi-FI" dirty="0">
                <a:latin typeface="Tw Cen MT" panose="020B0602020104020603" pitchFamily="34" charset="0"/>
              </a:rPr>
              <a:t>Mitkä teemat kiinnostavat?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53AA94-A2D3-E2CB-0030-C3A55206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545"/>
            <a:ext cx="10515600" cy="4711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Yhden ryhmäkerran aikana ehtii käsitellä kolme osa-aluetta. Valitkaa  seuraavalle tapaamiselle kolme teitä eniten kiinnostavaa:</a:t>
            </a:r>
          </a:p>
          <a:p>
            <a:pPr marL="0" indent="0">
              <a:buNone/>
            </a:pPr>
            <a:endParaRPr lang="fi-FI" sz="2400" b="0" i="0" dirty="0">
              <a:solidFill>
                <a:srgbClr val="212529"/>
              </a:solidFill>
              <a:effectLst/>
              <a:latin typeface="Nunito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 yleistä diabeetikon ravitsemuksesta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 painonhallinta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 kuitu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 kasvikset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 rasvat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 suola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 tunnesyöminen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sz="24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 pakkausmerkinnät 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820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692427" y="1997764"/>
            <a:ext cx="8861099" cy="835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seuraavalle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kerralle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6B3CBE-5997-6C62-F2F4-40B44AB3EE92}"/>
              </a:ext>
            </a:extLst>
          </p:cNvPr>
          <p:cNvSpPr txBox="1">
            <a:spLocks/>
          </p:cNvSpPr>
          <p:nvPr/>
        </p:nvSpPr>
        <p:spPr>
          <a:xfrm>
            <a:off x="836675" y="331903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Kirjoita tähän seuraavan kerran välitehtävä</a:t>
            </a:r>
            <a:endParaRPr kumimoji="0" lang="en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917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7304B-5D1B-748A-226E-9FADC7C8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74613"/>
            <a:ext cx="10515600" cy="1325563"/>
          </a:xfrm>
        </p:spPr>
        <p:txBody>
          <a:bodyPr/>
          <a:lstStyle/>
          <a:p>
            <a:r>
              <a:rPr lang="fi-FI" dirty="0"/>
              <a:t>Tunnelmat/palaute tästä kerrasta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F68E4E1-B434-034C-9101-A2BEBB8A68DC}"/>
              </a:ext>
            </a:extLst>
          </p:cNvPr>
          <p:cNvGrpSpPr/>
          <p:nvPr/>
        </p:nvGrpSpPr>
        <p:grpSpPr>
          <a:xfrm>
            <a:off x="1640694" y="3138670"/>
            <a:ext cx="8904514" cy="2562375"/>
            <a:chOff x="1640694" y="3138670"/>
            <a:chExt cx="8904514" cy="256237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6CDDD21-070A-337C-CE96-42392D74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94" y="3429000"/>
              <a:ext cx="8904514" cy="227204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D531F39-23F0-D45E-802E-697231034098}"/>
                </a:ext>
              </a:extLst>
            </p:cNvPr>
            <p:cNvSpPr txBox="1"/>
            <p:nvPr/>
          </p:nvSpPr>
          <p:spPr>
            <a:xfrm>
              <a:off x="1676067" y="3182997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Meni ohi hilseen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EEAE285-FF31-8133-1910-D4B878D1A2D1}"/>
                </a:ext>
              </a:extLst>
            </p:cNvPr>
            <p:cNvSpPr txBox="1"/>
            <p:nvPr/>
          </p:nvSpPr>
          <p:spPr>
            <a:xfrm>
              <a:off x="3699703" y="3150124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 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napannut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4953AFB9-9B72-E6F1-8129-0D2C9E06DE4A}"/>
                </a:ext>
              </a:extLst>
            </p:cNvPr>
            <p:cNvSpPr txBox="1"/>
            <p:nvPr/>
          </p:nvSpPr>
          <p:spPr>
            <a:xfrm>
              <a:off x="5617500" y="313867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Ihan ok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0566BB9-FA21-0EAF-E189-A77888C7413E}"/>
                </a:ext>
              </a:extLst>
            </p:cNvPr>
            <p:cNvSpPr txBox="1"/>
            <p:nvPr/>
          </p:nvSpPr>
          <p:spPr>
            <a:xfrm flipH="1">
              <a:off x="7552329" y="3152219"/>
              <a:ext cx="80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Hyvä</a:t>
              </a: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35FC073-6BA9-2B77-BFA9-5DBF9D241D73}"/>
                </a:ext>
              </a:extLst>
            </p:cNvPr>
            <p:cNvSpPr txBox="1"/>
            <p:nvPr/>
          </p:nvSpPr>
          <p:spPr>
            <a:xfrm>
              <a:off x="9340930" y="3154059"/>
              <a:ext cx="87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Jess</a:t>
              </a:r>
              <a:r>
                <a:rPr kumimoji="0" lang="fi-F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DCBB80-7F24-8AFE-013F-93997E5C1000}"/>
              </a:ext>
            </a:extLst>
          </p:cNvPr>
          <p:cNvSpPr txBox="1"/>
          <p:nvPr/>
        </p:nvSpPr>
        <p:spPr>
          <a:xfrm>
            <a:off x="1795232" y="1684000"/>
            <a:ext cx="860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Mikä fiilis tästä kerrasta? Minkä kuvan valitset ja miksi?</a:t>
            </a:r>
          </a:p>
        </p:txBody>
      </p:sp>
    </p:spTree>
    <p:extLst>
      <p:ext uri="{BB962C8B-B14F-4D97-AF65-F5344CB8AC3E}">
        <p14:creationId xmlns:p14="http://schemas.microsoft.com/office/powerpoint/2010/main" val="165412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12140B4-5AFB-0479-3294-18F848C5F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405153" y="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D928AED-725F-AA6A-925E-6B2FE002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1209179"/>
            <a:ext cx="4655525" cy="1899912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Tw Cen MT" panose="020B0602020104020603" pitchFamily="34" charset="0"/>
              </a:rPr>
              <a:t>Lyhyt loppurentoutus 3 min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8B7227-A410-2886-4961-48BD826D4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3748909"/>
            <a:ext cx="4655525" cy="1588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https://www.youtube.com/watch?v=XHYBNWGpYm8</a:t>
            </a:r>
            <a:endParaRPr lang="fi-FI" sz="3200" dirty="0">
              <a:solidFill>
                <a:schemeClr val="accent5"/>
              </a:solidFill>
            </a:endParaRP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AAD87CF-DDED-4042-BD3D-45A0530D3177}"/>
              </a:ext>
            </a:extLst>
          </p:cNvPr>
          <p:cNvSpPr txBox="1"/>
          <p:nvPr/>
        </p:nvSpPr>
        <p:spPr>
          <a:xfrm>
            <a:off x="2522356" y="6858000"/>
            <a:ext cx="3198311" cy="2308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fi-FI" sz="900">
                <a:hlinkClick r:id="rId3" tooltip="https://www.flickr.com/photos/tuija/48349595991/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5" tooltip="https://creativecommons.org/licenses/by-nc-sa/3.0/"/>
              </a:rPr>
              <a:t>CC BY-SA-NC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2510510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무료 이미지 : 나무, 잎, 원근법, 식물학, 플로라, 해바라기, 고맙습니다, 파란 하늘, 야생화, 꽃들, 장식적인, 선명한 ...">
            <a:extLst>
              <a:ext uri="{FF2B5EF4-FFF2-40B4-BE49-F238E27FC236}">
                <a16:creationId xmlns:a16="http://schemas.microsoft.com/office/drawing/2014/main" id="{70490150-B5CF-1E78-DB90-D56A4EC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D2166D-B16D-8C41-520C-51BFC309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Kiitos </a:t>
            </a:r>
            <a:r>
              <a:rPr lang="en-US" sz="5400" dirty="0" err="1">
                <a:latin typeface="Tw Cen MT" panose="020B0602020104020603" pitchFamily="34" charset="0"/>
              </a:rPr>
              <a:t>tästä</a:t>
            </a:r>
            <a:r>
              <a:rPr lang="en-US" sz="5400" dirty="0">
                <a:latin typeface="Tw Cen MT" panose="020B0602020104020603" pitchFamily="34" charset="0"/>
              </a:rPr>
              <a:t> </a:t>
            </a:r>
            <a:r>
              <a:rPr lang="en-US" sz="5400" dirty="0" err="1">
                <a:latin typeface="Tw Cen MT" panose="020B0602020104020603" pitchFamily="34" charset="0"/>
              </a:rPr>
              <a:t>kerrasta</a:t>
            </a:r>
            <a:r>
              <a:rPr lang="en-US" sz="5400" dirty="0"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C437C-22F4-CF3D-3181-D8C18CF765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w Cen MT" panose="020B0602020104020603" pitchFamily="34" charset="0"/>
              </a:rPr>
              <a:t>Seuraava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tapaaminen</a:t>
            </a:r>
            <a:r>
              <a:rPr lang="en-US" sz="2400" dirty="0">
                <a:latin typeface="Tw Cen MT" panose="020B0602020104020603" pitchFamily="34" charset="0"/>
              </a:rPr>
              <a:t> </a:t>
            </a:r>
            <a:r>
              <a:rPr lang="en-US" sz="2400" dirty="0" err="1">
                <a:latin typeface="Tw Cen MT" panose="020B0602020104020603" pitchFamily="34" charset="0"/>
              </a:rPr>
              <a:t>pvm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 err="1">
                <a:latin typeface="Tw Cen MT" panose="020B0602020104020603" pitchFamily="34" charset="0"/>
              </a:rPr>
              <a:t>Teemana</a:t>
            </a:r>
            <a:r>
              <a:rPr lang="en-US" sz="2400" dirty="0">
                <a:latin typeface="Tw Cen MT" panose="020B0602020104020603" pitchFamily="34" charset="0"/>
              </a:rPr>
              <a:t> ???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20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BD1387-105B-A8A6-1AF8-7C83B3E9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35B68F-976D-75FB-AD58-2C72913B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17.30		Kahvi ja kuulumiset</a:t>
            </a:r>
          </a:p>
          <a:p>
            <a:pPr marL="0" indent="0">
              <a:buNone/>
            </a:pPr>
            <a:r>
              <a:rPr lang="fi-FI" dirty="0"/>
              <a:t>18.00		Välitehtävän käsittely ja teeman tarkastelu 					keskustelukorttien avulla </a:t>
            </a:r>
          </a:p>
          <a:p>
            <a:pPr marL="0" indent="0">
              <a:buNone/>
            </a:pPr>
            <a:r>
              <a:rPr lang="fi-FI" dirty="0"/>
              <a:t>18.40		Nelikenttätyöskentely</a:t>
            </a:r>
          </a:p>
          <a:p>
            <a:pPr marL="0" indent="0">
              <a:buNone/>
            </a:pPr>
            <a:r>
              <a:rPr lang="fi-FI" dirty="0"/>
              <a:t>		TAUKO			</a:t>
            </a:r>
          </a:p>
          <a:p>
            <a:pPr marL="0" indent="0">
              <a:buNone/>
            </a:pPr>
            <a:r>
              <a:rPr lang="fi-FI" dirty="0"/>
              <a:t>19.10		Nelikenttätyöskentely jatkuu</a:t>
            </a:r>
          </a:p>
          <a:p>
            <a:pPr marL="0" indent="0">
              <a:buNone/>
            </a:pPr>
            <a:r>
              <a:rPr lang="fi-FI" dirty="0"/>
              <a:t>19.30		Keskustelua Ravitsemus 2.kerran teemoista</a:t>
            </a:r>
          </a:p>
          <a:p>
            <a:pPr marL="0" indent="0">
              <a:buNone/>
            </a:pPr>
            <a:r>
              <a:rPr lang="fi-FI" dirty="0"/>
              <a:t>19.45		Välitehtävä ja palaute</a:t>
            </a:r>
          </a:p>
          <a:p>
            <a:pPr marL="0" indent="0">
              <a:buNone/>
            </a:pPr>
            <a:r>
              <a:rPr lang="fi-FI" dirty="0"/>
              <a:t>20.00		Hyvää kotimatkaa!				</a:t>
            </a:r>
          </a:p>
        </p:txBody>
      </p:sp>
    </p:spTree>
    <p:extLst>
      <p:ext uri="{BB962C8B-B14F-4D97-AF65-F5344CB8AC3E}">
        <p14:creationId xmlns:p14="http://schemas.microsoft.com/office/powerpoint/2010/main" val="44225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EA8643-5386-D0B3-636B-91AAA17D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1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dirty="0"/>
              <a:t>Kuulumiset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BEF880-2E1D-D7F4-77DA-AC71AF1D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1" y="2894655"/>
            <a:ext cx="5408707" cy="3613149"/>
          </a:xfrm>
        </p:spPr>
        <p:txBody>
          <a:bodyPr anchor="ctr">
            <a:normAutofit/>
          </a:bodyPr>
          <a:lstStyle/>
          <a:p>
            <a:endParaRPr lang="fi-FI" sz="2000" dirty="0"/>
          </a:p>
          <a:p>
            <a:r>
              <a:rPr lang="fi-FI" sz="3200" dirty="0"/>
              <a:t>Mitä hyviä tekoja olet tehnyt itsellesi ryhmäkertojen välillä?</a:t>
            </a:r>
          </a:p>
          <a:p>
            <a:pPr marL="0" indent="0">
              <a:buNone/>
            </a:pPr>
            <a:endParaRPr lang="fi-FI" sz="3200" dirty="0"/>
          </a:p>
          <a:p>
            <a:r>
              <a:rPr lang="fi-FI" sz="3200" dirty="0"/>
              <a:t>Mistä kiität itseäsi?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59B687-A900-51A1-F535-F87457A31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80" y="1397101"/>
            <a:ext cx="533446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2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766995" y="833718"/>
            <a:ext cx="8861099" cy="2595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käsittely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46903EF-CFEC-FB84-FEDA-A75EBF76F8A7}"/>
              </a:ext>
            </a:extLst>
          </p:cNvPr>
          <p:cNvSpPr txBox="1"/>
          <p:nvPr/>
        </p:nvSpPr>
        <p:spPr>
          <a:xfrm>
            <a:off x="615807" y="4177565"/>
            <a:ext cx="68446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Mihin olen ravitsemuksessani tyytyväinen?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Mihin kaipaan muutosta tai yhteistä pohdintaa?</a:t>
            </a:r>
          </a:p>
        </p:txBody>
      </p:sp>
    </p:spTree>
    <p:extLst>
      <p:ext uri="{BB962C8B-B14F-4D97-AF65-F5344CB8AC3E}">
        <p14:creationId xmlns:p14="http://schemas.microsoft.com/office/powerpoint/2010/main" val="39610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60171C-B793-90BF-47F5-3DE15C664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112B978D-B010-B8FF-93D5-74128EABD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00B720A2-273E-931F-C739-75DDB7674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C8CCE0EB-0A56-3BD7-F08F-F8C17D4E5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70E45985-B382-3143-872E-528861DBA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7E957A0-A479-56C5-EA22-1CF9A7B47F86}"/>
              </a:ext>
            </a:extLst>
          </p:cNvPr>
          <p:cNvSpPr txBox="1">
            <a:spLocks/>
          </p:cNvSpPr>
          <p:nvPr/>
        </p:nvSpPr>
        <p:spPr>
          <a:xfrm>
            <a:off x="615807" y="1132821"/>
            <a:ext cx="8861099" cy="2595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/>
              <a:t>Ravitsemus-t</a:t>
            </a:r>
            <a:r>
              <a:rPr lang="en-US" sz="4000" kern="1200" dirty="0" err="1"/>
              <a:t>eeman</a:t>
            </a:r>
            <a:r>
              <a:rPr lang="en-US" sz="4000" kern="1200" dirty="0"/>
              <a:t> </a:t>
            </a:r>
            <a:r>
              <a:rPr lang="en-US" sz="4000" kern="1200" dirty="0" err="1"/>
              <a:t>tarkastelu</a:t>
            </a:r>
            <a:r>
              <a:rPr lang="en-US" sz="4000" kern="1200" dirty="0"/>
              <a:t> </a:t>
            </a:r>
            <a:r>
              <a:rPr lang="en-US" sz="4000" kern="1200" dirty="0" err="1"/>
              <a:t>keskustelukorttien</a:t>
            </a:r>
            <a:r>
              <a:rPr lang="en-US" sz="4000" kern="1200" dirty="0"/>
              <a:t> </a:t>
            </a:r>
            <a:r>
              <a:rPr lang="en-US" sz="4000" kern="1200" dirty="0" err="1"/>
              <a:t>avulla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288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72CDF4-8A00-983C-1F00-53425E1D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707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Millaisia ajatuksia/tunteita diabeetikon ravitsemus sinussa herättää?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239F49-730F-8B63-3822-FDFA7B17C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905125"/>
            <a:ext cx="5157787" cy="3684588"/>
          </a:xfrm>
        </p:spPr>
        <p:txBody>
          <a:bodyPr>
            <a:normAutofit/>
          </a:bodyPr>
          <a:lstStyle/>
          <a:p>
            <a:r>
              <a:rPr lang="fi-FI" dirty="0"/>
              <a:t>Valitse tähän liittyen kortti</a:t>
            </a:r>
          </a:p>
          <a:p>
            <a:r>
              <a:rPr lang="fi-FI" dirty="0"/>
              <a:t>Yhteistä keskustelua tai keskustelua pienryhmissä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2EF3538-60AF-CE94-E3F7-9B3F96F05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72200" y="2513816"/>
            <a:ext cx="5183188" cy="3667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5722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/>
          </p:cNvSpPr>
          <p:nvPr/>
        </p:nvSpPr>
        <p:spPr>
          <a:xfrm>
            <a:off x="766995" y="833718"/>
            <a:ext cx="8861099" cy="2595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Nelikenttätyöskentely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pienryhmissä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963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16D052-A7E5-A579-C385-4863500C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35" y="449013"/>
            <a:ext cx="10834315" cy="1325563"/>
          </a:xfrm>
        </p:spPr>
        <p:txBody>
          <a:bodyPr>
            <a:normAutofit/>
          </a:bodyPr>
          <a:lstStyle/>
          <a:p>
            <a:r>
              <a:rPr lang="fi-FI" dirty="0"/>
              <a:t>Ravitsemusteeman käsittely nelikenttätyöskentelyn avulla</a:t>
            </a:r>
          </a:p>
        </p:txBody>
      </p:sp>
      <p:pic>
        <p:nvPicPr>
          <p:cNvPr id="1026" name="Picture 2" descr="Kuva, joka sisältää kohteen teksti, käyntikortti, vektorigrafiikka&#10;&#10;Kuvaus luotu automaattisesti">
            <a:extLst>
              <a:ext uri="{FF2B5EF4-FFF2-40B4-BE49-F238E27FC236}">
                <a16:creationId xmlns:a16="http://schemas.microsoft.com/office/drawing/2014/main" id="{E90FC4B9-576A-A9CE-7F4A-917C87516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5" y="2057649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32244DB0-5358-EA81-0600-48E3A0392E03}"/>
              </a:ext>
            </a:extLst>
          </p:cNvPr>
          <p:cNvSpPr txBox="1"/>
          <p:nvPr/>
        </p:nvSpPr>
        <p:spPr>
          <a:xfrm>
            <a:off x="6187689" y="3665954"/>
            <a:ext cx="5592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srgbClr val="01A4CD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Tästä linkistä pääsette katsomaan nelikenttätyöskentelyn ohjevideon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srgbClr val="01A4CD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aavio&#10;&#10;Kuvaus luotu automaattisesti">
            <a:extLst>
              <a:ext uri="{FF2B5EF4-FFF2-40B4-BE49-F238E27FC236}">
                <a16:creationId xmlns:a16="http://schemas.microsoft.com/office/drawing/2014/main" id="{A6407018-6674-2292-A220-BDA5433400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910760" cy="4562107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017C2DE-F4AC-D4F9-BA59-76D6D928F489}"/>
              </a:ext>
            </a:extLst>
          </p:cNvPr>
          <p:cNvSpPr txBox="1"/>
          <p:nvPr/>
        </p:nvSpPr>
        <p:spPr>
          <a:xfrm>
            <a:off x="4969166" y="4339916"/>
            <a:ext cx="6629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Millaista tietoa </a:t>
            </a:r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tarvitset toteuttaaksesi oikeanlaista ruokavaliota, huomioiden diabetes ja munuaiset? </a:t>
            </a:r>
          </a:p>
          <a:p>
            <a:r>
              <a:rPr lang="fi-FI" sz="2800" b="1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Mikä tieto </a:t>
            </a:r>
            <a:r>
              <a:rPr lang="fi-FI" sz="2800" b="0" i="0" dirty="0">
                <a:solidFill>
                  <a:srgbClr val="212529"/>
                </a:solidFill>
                <a:effectLst/>
                <a:latin typeface="Tw Cen MT" panose="020B0602020104020603" pitchFamily="34" charset="0"/>
              </a:rPr>
              <a:t>estää muuttamasta omia tottumuksia?</a:t>
            </a:r>
            <a:endParaRPr lang="fi-FI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6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yypitkak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CC"/>
      </a:accent1>
      <a:accent2>
        <a:srgbClr val="E2282B"/>
      </a:accent2>
      <a:accent3>
        <a:srgbClr val="FFD53C"/>
      </a:accent3>
      <a:accent4>
        <a:srgbClr val="00A4CC"/>
      </a:accent4>
      <a:accent5>
        <a:srgbClr val="E2282B"/>
      </a:accent5>
      <a:accent6>
        <a:srgbClr val="FFD53C"/>
      </a:accent6>
      <a:hlink>
        <a:srgbClr val="000000"/>
      </a:hlink>
      <a:folHlink>
        <a:srgbClr val="000000"/>
      </a:folHlink>
    </a:clrScheme>
    <a:fontScheme name="Tyypitkaks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FF6EEB-1037-4BCB-B204-3841238D98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a5911-5461-4b94-9a6c-6b7bf4f35890"/>
    <ds:schemaRef ds:uri="8efd7d94-2a76-4e2d-a1f4-92279b8d23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EB720B-BE3F-4EE6-90FF-90EF52C8D42E}">
  <ds:schemaRefs>
    <ds:schemaRef ds:uri="http://schemas.microsoft.com/office/2006/metadata/properties"/>
    <ds:schemaRef ds:uri="http://schemas.microsoft.com/office/infopath/2007/PartnerControls"/>
    <ds:schemaRef ds:uri="e9fa5911-5461-4b94-9a6c-6b7bf4f35890"/>
    <ds:schemaRef ds:uri="8efd7d94-2a76-4e2d-a1f4-92279b8d235b"/>
  </ds:schemaRefs>
</ds:datastoreItem>
</file>

<file path=customXml/itemProps3.xml><?xml version="1.0" encoding="utf-8"?>
<ds:datastoreItem xmlns:ds="http://schemas.openxmlformats.org/officeDocument/2006/customXml" ds:itemID="{BA65E056-2DE5-4DCE-A44E-44C3E73E83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315</Words>
  <Application>Microsoft Office PowerPoint</Application>
  <PresentationFormat>Laajakuva</PresentationFormat>
  <Paragraphs>62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Nunito</vt:lpstr>
      <vt:lpstr>Tw Cen MT</vt:lpstr>
      <vt:lpstr>Office-teema</vt:lpstr>
      <vt:lpstr>1_Mukautettu suunnittelumalli</vt:lpstr>
      <vt:lpstr>Mukautettu suunnittelumalli</vt:lpstr>
      <vt:lpstr>Office-teema</vt:lpstr>
      <vt:lpstr>1_Office-teema</vt:lpstr>
      <vt:lpstr>PowerPoint-esitys</vt:lpstr>
      <vt:lpstr>Ohjelma</vt:lpstr>
      <vt:lpstr>Kuulumiset</vt:lpstr>
      <vt:lpstr>PowerPoint-esitys</vt:lpstr>
      <vt:lpstr>PowerPoint-esitys</vt:lpstr>
      <vt:lpstr>Millaisia ajatuksia/tunteita diabeetikon ravitsemus sinussa herättää?</vt:lpstr>
      <vt:lpstr>PowerPoint-esitys</vt:lpstr>
      <vt:lpstr>Ravitsemusteeman käsittely nelikenttätyöskentelyn avulla</vt:lpstr>
      <vt:lpstr>PowerPoint-esitys</vt:lpstr>
      <vt:lpstr>PowerPoint-esitys</vt:lpstr>
      <vt:lpstr>PowerPoint-esitys</vt:lpstr>
      <vt:lpstr>PowerPoint-esitys</vt:lpstr>
      <vt:lpstr>PowerPoint-esitys</vt:lpstr>
      <vt:lpstr>Mitkä teemat kiinnostavat?</vt:lpstr>
      <vt:lpstr>PowerPoint-esitys</vt:lpstr>
      <vt:lpstr>Tunnelmat/palaute tästä kerrasta</vt:lpstr>
      <vt:lpstr>Lyhyt loppurentoutus 3 min</vt:lpstr>
      <vt:lpstr>Kiitos tästä kerrasta!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Ravitsemus 1. kerta</dc:title>
  <dc:creator/>
  <cp:lastModifiedBy/>
  <cp:revision>1</cp:revision>
  <dcterms:created xsi:type="dcterms:W3CDTF">2024-11-19T12:30:05Z</dcterms:created>
  <dcterms:modified xsi:type="dcterms:W3CDTF">2024-11-20T11:13:46Z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0x010100EEF33302B5538F4DA15CDBADC3121BE5</vt:lpwstr>
  </property>
</Properties>
</file>