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  <p:sldMasterId id="2147483660" r:id="rId3"/>
  </p:sldMasterIdLst>
  <p:sldIdLst>
    <p:sldId id="299" r:id="rId4"/>
    <p:sldId id="306" r:id="rId5"/>
    <p:sldId id="260" r:id="rId6"/>
    <p:sldId id="261" r:id="rId7"/>
    <p:sldId id="262" r:id="rId8"/>
    <p:sldId id="300" r:id="rId9"/>
    <p:sldId id="263" r:id="rId10"/>
    <p:sldId id="266" r:id="rId11"/>
    <p:sldId id="267" r:id="rId12"/>
    <p:sldId id="264" r:id="rId13"/>
    <p:sldId id="265" r:id="rId14"/>
    <p:sldId id="268" r:id="rId15"/>
    <p:sldId id="311" r:id="rId16"/>
    <p:sldId id="305" r:id="rId17"/>
    <p:sldId id="313" r:id="rId18"/>
    <p:sldId id="309" r:id="rId1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97E48-6AC4-48B9-8D52-1C43E82DE033}" v="37" dt="2024-11-19T16:03:31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5hwvzUAU_k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liitto.fi/auta-unta/uniryhmat/" TargetMode="External"/><Relationship Id="rId7" Type="http://schemas.openxmlformats.org/officeDocument/2006/relationships/hyperlink" Target="https://www.hengitysliitto.fi/hengitys-sairaudet/uniapnea/uniapnean-oireet-ja-diagnoosi/https:/www.hengitysliitto.fi/hengitys-sairaudet/uniapnea/uniapnean-oireet-ja-diagnoosi/" TargetMode="External"/><Relationship Id="rId2" Type="http://schemas.openxmlformats.org/officeDocument/2006/relationships/hyperlink" Target="https://www.uniliitto.fi/auta-unta/unen-itsehoito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ielenterveystalo.fi/fi/omahoito/unettomuuden-omahoito-ohjelma" TargetMode="External"/><Relationship Id="rId5" Type="http://schemas.openxmlformats.org/officeDocument/2006/relationships/hyperlink" Target="http://unihoitajat.fi/wordpress/wp-content/uploads/Unihoitajan_vinkit_vedos.pdf" TargetMode="External"/><Relationship Id="rId4" Type="http://schemas.openxmlformats.org/officeDocument/2006/relationships/hyperlink" Target="https://www.uniliitto.fi/auta-unta/unineuvo-auttava-puheli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0q-FZXzWKtY&amp;t=24s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kMS2fWLHb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4enk6ON00A&amp;t=19s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/>
          <p:nvPr/>
        </p:nvSpPr>
        <p:spPr>
          <a:xfrm>
            <a:off x="4905095" y="5439680"/>
            <a:ext cx="4855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 dirty="0">
                <a:latin typeface="Tw Cen MT" panose="020B0602020104020603" pitchFamily="34" charset="0"/>
                <a:cs typeface="Calibri"/>
              </a:rPr>
              <a:t>UNI JA LEPO</a:t>
            </a:r>
            <a:endParaRPr lang="fi-FI" sz="3600" b="1" dirty="0">
              <a:latin typeface="Tw Cen MT" panose="020B0602020104020603" pitchFamily="34" charset="0"/>
            </a:endParaRPr>
          </a:p>
        </p:txBody>
      </p:sp>
      <p:pic>
        <p:nvPicPr>
          <p:cNvPr id="10" name="Kuva 9" descr="Kuva, joka sisältää kohteen Grafiikka, Fontti, clipart, logo&#10;&#10;Kuvaus luotu automaattisesti">
            <a:extLst>
              <a:ext uri="{FF2B5EF4-FFF2-40B4-BE49-F238E27FC236}">
                <a16:creationId xmlns:a16="http://schemas.microsoft.com/office/drawing/2014/main" id="{D6C9B9FE-80AE-AE11-90BB-75AA25A2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D4A036-1774-79E9-06F5-B37CE40C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712" y="386068"/>
            <a:ext cx="10515600" cy="1325563"/>
          </a:xfrm>
        </p:spPr>
        <p:txBody>
          <a:bodyPr/>
          <a:lstStyle/>
          <a:p>
            <a:r>
              <a:rPr lang="en-GB" dirty="0" err="1"/>
              <a:t>Usein</a:t>
            </a:r>
            <a:r>
              <a:rPr lang="en-GB" dirty="0"/>
              <a:t> </a:t>
            </a:r>
            <a:r>
              <a:rPr lang="en-GB" dirty="0" err="1"/>
              <a:t>kysytyt</a:t>
            </a:r>
            <a:r>
              <a:rPr lang="en-GB" dirty="0"/>
              <a:t> </a:t>
            </a:r>
            <a:r>
              <a:rPr lang="en-GB" dirty="0" err="1"/>
              <a:t>kysymykset</a:t>
            </a:r>
            <a:r>
              <a:rPr lang="en-GB" dirty="0"/>
              <a:t> </a:t>
            </a:r>
            <a:r>
              <a:rPr lang="en-GB" dirty="0" err="1"/>
              <a:t>unesta</a:t>
            </a:r>
            <a:r>
              <a:rPr lang="en-GB" dirty="0"/>
              <a:t> - </a:t>
            </a:r>
            <a:r>
              <a:rPr lang="en-GB" dirty="0" err="1"/>
              <a:t>pienryhmät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7FBE33-9241-04C1-B3E1-73DC37C7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732" y="2396493"/>
            <a:ext cx="8240486" cy="197112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Jakautukaa pienryhmiin. Saatte ryhmään muutaman kortin keskustelun virittäjäksi. Toisella puolella on aiheeseen liittyvä kysymys ja toisella puolella ammattilaisen vastaus.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6B69130-6791-9ABD-600E-6F1041BC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36" t="12699" r="8304" b="7460"/>
          <a:stretch/>
        </p:blipFill>
        <p:spPr>
          <a:xfrm>
            <a:off x="8840620" y="2118855"/>
            <a:ext cx="2830285" cy="207829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30899C7-B0EE-5D63-7538-C0E5AA4330B3}"/>
              </a:ext>
            </a:extLst>
          </p:cNvPr>
          <p:cNvSpPr txBox="1"/>
          <p:nvPr/>
        </p:nvSpPr>
        <p:spPr>
          <a:xfrm>
            <a:off x="941732" y="4965100"/>
            <a:ext cx="104120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800" dirty="0"/>
              <a:t>Etsikää vastausta kysymykseen ensin keskustellen. </a:t>
            </a:r>
          </a:p>
          <a:p>
            <a:pPr marL="0" indent="0">
              <a:buNone/>
            </a:pPr>
            <a:r>
              <a:rPr lang="fi-FI" sz="2800" dirty="0"/>
              <a:t>Lopuksi keskustelkaa ammattilaisen vastauksesta; mitä ajatuksia se herättää.</a:t>
            </a:r>
            <a:endParaRPr lang="en-FI" sz="28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900B791-9CBA-EC0F-4F8A-442A144F7D1E}"/>
              </a:ext>
            </a:extLst>
          </p:cNvPr>
          <p:cNvSpPr txBox="1"/>
          <p:nvPr/>
        </p:nvSpPr>
        <p:spPr>
          <a:xfrm>
            <a:off x="941732" y="386068"/>
            <a:ext cx="7581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rgbClr val="00A1CA"/>
                </a:solidFill>
                <a:latin typeface="Tw Cen MT" panose="020B06020201040206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671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0D20F5-89EA-F859-525C-3105C055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13870"/>
            <a:ext cx="10515600" cy="1325563"/>
          </a:xfrm>
        </p:spPr>
        <p:txBody>
          <a:bodyPr/>
          <a:lstStyle/>
          <a:p>
            <a:r>
              <a:rPr lang="fi-FI" dirty="0"/>
              <a:t>Uniapnean monet kasvot - video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284A5-40EA-DC5B-F848-CF5E771F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0166"/>
          </a:xfrm>
        </p:spPr>
        <p:txBody>
          <a:bodyPr/>
          <a:lstStyle/>
          <a:p>
            <a:r>
              <a:rPr lang="fi-FI" dirty="0">
                <a:solidFill>
                  <a:srgbClr val="00A1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Uniapnean monet kasvot (youtube.com)</a:t>
            </a:r>
            <a:endParaRPr lang="fi-FI" dirty="0">
              <a:solidFill>
                <a:srgbClr val="00A1CA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Keskustelua:</a:t>
            </a:r>
          </a:p>
          <a:p>
            <a:pPr algn="l">
              <a:buFont typeface="+mj-lt"/>
              <a:buAutoNum type="arabicPeriod"/>
            </a:pPr>
            <a:r>
              <a:rPr lang="fi-FI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Mitä ajatuksia video herättää?</a:t>
            </a:r>
          </a:p>
          <a:p>
            <a:pPr algn="l">
              <a:buFont typeface="+mj-lt"/>
              <a:buAutoNum type="arabicPeriod"/>
            </a:pPr>
            <a:r>
              <a:rPr lang="fi-FI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Haluaako joku kertoa, millaista on uniapnean/muun unihäiriön tutkiminen ja hoito?</a:t>
            </a:r>
          </a:p>
          <a:p>
            <a:pPr algn="l">
              <a:buFont typeface="+mj-lt"/>
              <a:buAutoNum type="arabicPeriod"/>
            </a:pPr>
            <a:r>
              <a:rPr lang="fi-FI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Haluaako joku kertoa muusta unihäiriöstä?</a:t>
            </a:r>
          </a:p>
          <a:p>
            <a:pPr algn="l">
              <a:buFont typeface="+mj-lt"/>
              <a:buAutoNum type="arabicPeriod"/>
            </a:pPr>
            <a:r>
              <a:rPr lang="fi-FI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Häiritseekö jokin untasi?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B9B0BC4-3552-BD05-E3CC-C5AB40E1C895}"/>
              </a:ext>
            </a:extLst>
          </p:cNvPr>
          <p:cNvSpPr txBox="1"/>
          <p:nvPr/>
        </p:nvSpPr>
        <p:spPr>
          <a:xfrm>
            <a:off x="838200" y="345246"/>
            <a:ext cx="6327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rgbClr val="00A1CA"/>
                </a:solidFill>
                <a:latin typeface="Tw Cen MT" panose="020B06020201040206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611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68623-25F9-EA20-7788-FF640583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Mistä</a:t>
            </a:r>
            <a:r>
              <a:rPr lang="en-GB" dirty="0"/>
              <a:t> </a:t>
            </a:r>
            <a:r>
              <a:rPr lang="en-GB" dirty="0" err="1"/>
              <a:t>löydän</a:t>
            </a:r>
            <a:r>
              <a:rPr lang="en-GB" dirty="0"/>
              <a:t> </a:t>
            </a:r>
            <a:r>
              <a:rPr lang="en-GB" dirty="0" err="1"/>
              <a:t>tietoa</a:t>
            </a:r>
            <a:r>
              <a:rPr lang="en-GB" dirty="0"/>
              <a:t> </a:t>
            </a:r>
            <a:r>
              <a:rPr lang="en-GB" dirty="0" err="1"/>
              <a:t>unesta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uniapneasta</a:t>
            </a:r>
            <a:r>
              <a:rPr lang="en-GB" dirty="0"/>
              <a:t>?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FDE479-5078-DBF1-5EDC-FFFEDBA3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00A1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Unen</a:t>
            </a:r>
            <a:r>
              <a:rPr lang="en-GB" dirty="0">
                <a:solidFill>
                  <a:srgbClr val="00A1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rgbClr val="00A1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itsehoito</a:t>
            </a:r>
            <a:r>
              <a:rPr lang="en-GB" dirty="0">
                <a:solidFill>
                  <a:srgbClr val="00A1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dirty="0" err="1">
                <a:solidFill>
                  <a:srgbClr val="00A1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Uniliitto</a:t>
            </a:r>
            <a:endParaRPr lang="en-GB" dirty="0">
              <a:solidFill>
                <a:srgbClr val="00A1CA"/>
              </a:solidFill>
            </a:endParaRPr>
          </a:p>
          <a:p>
            <a:r>
              <a:rPr lang="en-GB" dirty="0" err="1">
                <a:solidFill>
                  <a:srgbClr val="00A1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Uniryhmät</a:t>
            </a:r>
            <a:r>
              <a:rPr lang="en-GB" dirty="0">
                <a:solidFill>
                  <a:srgbClr val="00A1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dirty="0" err="1">
                <a:solidFill>
                  <a:srgbClr val="00A1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Uniliitto</a:t>
            </a:r>
            <a:endParaRPr lang="en-GB" dirty="0">
              <a:solidFill>
                <a:srgbClr val="00A1CA"/>
              </a:solidFill>
            </a:endParaRPr>
          </a:p>
          <a:p>
            <a:r>
              <a:rPr lang="en-GB" dirty="0" err="1">
                <a:solidFill>
                  <a:srgbClr val="00A1C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UniNeuvo</a:t>
            </a:r>
            <a:r>
              <a:rPr lang="en-GB" dirty="0">
                <a:solidFill>
                  <a:srgbClr val="00A1C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dirty="0" err="1">
                <a:solidFill>
                  <a:srgbClr val="00A1C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auttava</a:t>
            </a:r>
            <a:r>
              <a:rPr lang="en-GB" dirty="0">
                <a:solidFill>
                  <a:srgbClr val="00A1C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rgbClr val="00A1C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puhelin</a:t>
            </a:r>
            <a:r>
              <a:rPr lang="en-GB" dirty="0">
                <a:solidFill>
                  <a:srgbClr val="00A1C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dirty="0" err="1">
                <a:solidFill>
                  <a:srgbClr val="00A1C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Uniliitto</a:t>
            </a:r>
            <a:endParaRPr lang="en-GB" dirty="0">
              <a:solidFill>
                <a:srgbClr val="00A1CA"/>
              </a:solidFill>
            </a:endParaRPr>
          </a:p>
          <a:p>
            <a:r>
              <a:rPr lang="fi-FI" dirty="0" err="1">
                <a:solidFill>
                  <a:srgbClr val="00A1C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Unihoitajan_vinkit</a:t>
            </a:r>
            <a:r>
              <a:rPr lang="fi-FI" dirty="0">
                <a:solidFill>
                  <a:srgbClr val="00A1C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pdf (unihoitajat.fi)</a:t>
            </a:r>
            <a:endParaRPr lang="fi-FI" dirty="0">
              <a:solidFill>
                <a:srgbClr val="00A1CA"/>
              </a:solidFill>
            </a:endParaRPr>
          </a:p>
          <a:p>
            <a:r>
              <a:rPr lang="fi-FI" dirty="0">
                <a:solidFill>
                  <a:srgbClr val="00A1C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Tervetuloa unettomuuden omahoito-ohjelmaan! | Mielenterveystalo.fi</a:t>
            </a:r>
            <a:endParaRPr lang="fi-FI" dirty="0">
              <a:solidFill>
                <a:srgbClr val="00A1CA"/>
              </a:solidFill>
            </a:endParaRPr>
          </a:p>
          <a:p>
            <a:r>
              <a:rPr lang="fi-FI" dirty="0">
                <a:solidFill>
                  <a:srgbClr val="00A1CA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https://www.hengitysliitto.fi/hengitys-sairaudet/uniapnea/uniapnean-oireet-ja-diagnoosi/https://www.hengitysliitto.fi/hengitys-sairaudet/uniapnea/uniapnean-oireet-ja-diagnoosi/</a:t>
            </a:r>
            <a:endParaRPr lang="fi-FI" dirty="0">
              <a:solidFill>
                <a:srgbClr val="00A1CA"/>
              </a:solidFill>
            </a:endParaRPr>
          </a:p>
          <a:p>
            <a:endParaRPr lang="fi-FI" dirty="0">
              <a:solidFill>
                <a:srgbClr val="00A1CA"/>
              </a:solidFill>
            </a:endParaRPr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6368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692427" y="1997764"/>
            <a:ext cx="8861099" cy="835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seuraavalle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kerralle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B3CBE-5997-6C62-F2F4-40B44AB3EE92}"/>
              </a:ext>
            </a:extLst>
          </p:cNvPr>
          <p:cNvSpPr txBox="1">
            <a:spLocks/>
          </p:cNvSpPr>
          <p:nvPr/>
        </p:nvSpPr>
        <p:spPr>
          <a:xfrm>
            <a:off x="836675" y="331903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Kirjoita tähän seuraavan kerran välitehtävä</a:t>
            </a:r>
            <a:endParaRPr kumimoji="0" lang="en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1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F68E4E1-B434-034C-9101-A2BEBB8A68DC}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 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napannut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Hyvä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Jess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5232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165412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CE501EF-D011-A55F-F377-07691888A423}"/>
              </a:ext>
            </a:extLst>
          </p:cNvPr>
          <p:cNvSpPr txBox="1"/>
          <p:nvPr/>
        </p:nvSpPr>
        <p:spPr>
          <a:xfrm>
            <a:off x="345526" y="371135"/>
            <a:ext cx="4966176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 err="1">
                <a:latin typeface="Tw Cen MT" panose="020B0602020104020603" pitchFamily="34" charset="0"/>
                <a:ea typeface="+mj-ea"/>
                <a:cs typeface="+mj-cs"/>
              </a:rPr>
              <a:t>Lempeän</a:t>
            </a:r>
            <a:r>
              <a:rPr lang="en-US" sz="5000" dirty="0"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lang="en-US" sz="5000" dirty="0" err="1">
                <a:latin typeface="Tw Cen MT" panose="020B0602020104020603" pitchFamily="34" charset="0"/>
                <a:ea typeface="+mj-ea"/>
                <a:cs typeface="+mj-cs"/>
              </a:rPr>
              <a:t>unen</a:t>
            </a:r>
            <a:r>
              <a:rPr lang="en-US" sz="5000" dirty="0"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lang="en-US" sz="5000" dirty="0" err="1">
                <a:latin typeface="Tw Cen MT" panose="020B0602020104020603" pitchFamily="34" charset="0"/>
                <a:ea typeface="+mj-ea"/>
                <a:cs typeface="+mj-cs"/>
              </a:rPr>
              <a:t>mielikuvaharjoitus</a:t>
            </a:r>
            <a:r>
              <a:rPr lang="en-US" sz="5000" dirty="0">
                <a:latin typeface="Tw Cen MT" panose="020B0602020104020603" pitchFamily="34" charset="0"/>
                <a:ea typeface="+mj-ea"/>
                <a:cs typeface="+mj-cs"/>
              </a:rPr>
              <a:t> (11 min)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55D58E3-E11A-96C6-C587-FB3B55199918}"/>
              </a:ext>
            </a:extLst>
          </p:cNvPr>
          <p:cNvSpPr txBox="1"/>
          <p:nvPr/>
        </p:nvSpPr>
        <p:spPr>
          <a:xfrm>
            <a:off x="130231" y="4964691"/>
            <a:ext cx="5179946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https://www.youtube.com/watch?v=0qFZXzWKtY&amp;t=24s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Tähdikäs yö taivas">
            <a:extLst>
              <a:ext uri="{FF2B5EF4-FFF2-40B4-BE49-F238E27FC236}">
                <a16:creationId xmlns:a16="http://schemas.microsoft.com/office/drawing/2014/main" id="{9D54CDFF-B18B-61ED-64EE-CC3993E14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207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무료 이미지 : 나무, 잎, 원근법, 식물학, 플로라, 해바라기, 고맙습니다, 파란 하늘, 야생화, 꽃들, 장식적인, 선명한 ...">
            <a:extLst>
              <a:ext uri="{FF2B5EF4-FFF2-40B4-BE49-F238E27FC236}">
                <a16:creationId xmlns:a16="http://schemas.microsoft.com/office/drawing/2014/main" id="{70490150-B5CF-1E78-DB90-D56A4EC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</a:t>
            </a:r>
            <a:r>
              <a:rPr lang="en-US" sz="5400" dirty="0" err="1">
                <a:latin typeface="Tw Cen MT" panose="020B0602020104020603" pitchFamily="34" charset="0"/>
              </a:rPr>
              <a:t>tästä</a:t>
            </a:r>
            <a:r>
              <a:rPr lang="en-US" sz="5400" dirty="0">
                <a:latin typeface="Tw Cen MT" panose="020B0602020104020603" pitchFamily="34" charset="0"/>
              </a:rPr>
              <a:t> </a:t>
            </a:r>
            <a:r>
              <a:rPr lang="en-US" sz="5400" dirty="0" err="1">
                <a:latin typeface="Tw Cen MT" panose="020B0602020104020603" pitchFamily="34" charset="0"/>
              </a:rPr>
              <a:t>kerrasta</a:t>
            </a:r>
            <a:r>
              <a:rPr lang="en-US" sz="54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Seuraava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tapaaminen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err="1">
                <a:latin typeface="Tw Cen MT" panose="020B0602020104020603" pitchFamily="34" charset="0"/>
              </a:rPr>
              <a:t>Teemana</a:t>
            </a:r>
            <a:r>
              <a:rPr lang="en-US" sz="2400" dirty="0">
                <a:latin typeface="Tw Cen MT" panose="020B0602020104020603" pitchFamily="34" charset="0"/>
              </a:rPr>
              <a:t>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EA8643-5386-D0B3-636B-91AAA17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1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dirty="0"/>
              <a:t>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EF880-2E1D-D7F4-77DA-AC71AF1D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1" y="2894655"/>
            <a:ext cx="5408707" cy="3613149"/>
          </a:xfrm>
        </p:spPr>
        <p:txBody>
          <a:bodyPr anchor="ctr">
            <a:normAutofit fontScale="92500" lnSpcReduction="10000"/>
          </a:bodyPr>
          <a:lstStyle/>
          <a:p>
            <a:endParaRPr lang="fi-FI" sz="2000" dirty="0"/>
          </a:p>
          <a:p>
            <a:r>
              <a:rPr lang="fi-FI" sz="3000" dirty="0">
                <a:latin typeface="Tw Cen MT" panose="020B0602020104020603" pitchFamily="34" charset="0"/>
              </a:rPr>
              <a:t>Mitä hyviä tekoja olet tehnyt itsellesi ryhmäkertojen välillä?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Mistä kiität itseäsi?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Mitä jäi edellisestä kerrasta mieleen?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Tuliko oivalluksia tai kysymyksiä, joita haluat nostaa yhteiseen keskusteluun?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9B687-A900-51A1-F535-F87457A3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80" y="1397101"/>
            <a:ext cx="53344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C0FF5-450F-C26F-40AA-B901C64D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en-GB" dirty="0" err="1"/>
              <a:t>Tapaamisen</a:t>
            </a:r>
            <a:r>
              <a:rPr lang="en-GB" dirty="0"/>
              <a:t> </a:t>
            </a:r>
            <a:r>
              <a:rPr lang="en-GB" dirty="0" err="1"/>
              <a:t>aikataulu</a:t>
            </a:r>
            <a:r>
              <a:rPr lang="en-GB" dirty="0"/>
              <a:t> - </a:t>
            </a:r>
            <a:r>
              <a:rPr lang="en-GB" dirty="0" err="1"/>
              <a:t>teemana</a:t>
            </a:r>
            <a:r>
              <a:rPr lang="en-GB" dirty="0"/>
              <a:t> </a:t>
            </a:r>
            <a:r>
              <a:rPr lang="en-GB" dirty="0" err="1"/>
              <a:t>uni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lepo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35CFC9-29E2-3F7F-1EF7-09BF06164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295"/>
            <a:ext cx="10515600" cy="49180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17.30		</a:t>
            </a:r>
            <a:r>
              <a:rPr lang="en-GB" dirty="0" err="1"/>
              <a:t>Kahvi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kuulumiset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18.00		</a:t>
            </a:r>
            <a:r>
              <a:rPr lang="en-GB" dirty="0" err="1"/>
              <a:t>Välitehtävä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teemaan</a:t>
            </a:r>
            <a:r>
              <a:rPr lang="en-GB" dirty="0"/>
              <a:t> </a:t>
            </a:r>
            <a:r>
              <a:rPr lang="en-GB" dirty="0" err="1"/>
              <a:t>virittäytyminen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	- </a:t>
            </a:r>
            <a:r>
              <a:rPr lang="en-GB" dirty="0" err="1"/>
              <a:t>Tyypitkaksi</a:t>
            </a:r>
            <a:r>
              <a:rPr lang="en-GB" dirty="0"/>
              <a:t>- </a:t>
            </a:r>
            <a:r>
              <a:rPr lang="en-GB" dirty="0" err="1"/>
              <a:t>keskustelukortit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18.30		VIDEO: Uni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lepo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19.00		TAUKO</a:t>
            </a:r>
          </a:p>
          <a:p>
            <a:pPr marL="0" indent="0">
              <a:buNone/>
            </a:pPr>
            <a:r>
              <a:rPr lang="en-GB" dirty="0"/>
              <a:t>19.10		</a:t>
            </a:r>
            <a:r>
              <a:rPr lang="en-GB" dirty="0" err="1"/>
              <a:t>Valinnainen</a:t>
            </a:r>
            <a:r>
              <a:rPr lang="en-GB" dirty="0"/>
              <a:t> </a:t>
            </a:r>
            <a:r>
              <a:rPr lang="en-GB" dirty="0" err="1"/>
              <a:t>teema</a:t>
            </a:r>
            <a:r>
              <a:rPr lang="en-GB" dirty="0"/>
              <a:t>: </a:t>
            </a:r>
          </a:p>
          <a:p>
            <a:pPr marL="0" indent="0">
              <a:buNone/>
            </a:pPr>
            <a:endParaRPr lang="en-GB" sz="2600" dirty="0"/>
          </a:p>
          <a:p>
            <a:pPr marL="1885950" lvl="3" indent="-514350">
              <a:buFont typeface="Arial" panose="020B0604020202020204" pitchFamily="34" charset="0"/>
              <a:buAutoNum type="arabicPeriod"/>
            </a:pPr>
            <a:r>
              <a:rPr lang="en-GB" sz="2600" dirty="0" err="1"/>
              <a:t>Rytmin</a:t>
            </a:r>
            <a:r>
              <a:rPr lang="en-GB" sz="2600" dirty="0"/>
              <a:t> </a:t>
            </a:r>
            <a:r>
              <a:rPr lang="en-GB" sz="2600" dirty="0" err="1"/>
              <a:t>merkitys</a:t>
            </a:r>
            <a:r>
              <a:rPr lang="en-GB" sz="2600" dirty="0"/>
              <a:t> (Video: Uni on </a:t>
            </a:r>
            <a:r>
              <a:rPr lang="en-GB" sz="2600" dirty="0" err="1"/>
              <a:t>puhdasta</a:t>
            </a:r>
            <a:r>
              <a:rPr lang="en-GB" sz="2600" dirty="0"/>
              <a:t> </a:t>
            </a:r>
            <a:r>
              <a:rPr lang="en-GB" sz="2600" dirty="0" err="1"/>
              <a:t>rytmiä</a:t>
            </a:r>
            <a:r>
              <a:rPr lang="en-GB" sz="2600" dirty="0"/>
              <a:t>)</a:t>
            </a:r>
          </a:p>
          <a:p>
            <a:pPr marL="1885950" lvl="3" indent="-514350">
              <a:buAutoNum type="arabicPeriod"/>
            </a:pPr>
            <a:r>
              <a:rPr lang="en-GB" sz="2600" dirty="0" err="1"/>
              <a:t>Usein</a:t>
            </a:r>
            <a:r>
              <a:rPr lang="en-GB" sz="2600" dirty="0"/>
              <a:t> </a:t>
            </a:r>
            <a:r>
              <a:rPr lang="en-GB" sz="2600" dirty="0" err="1"/>
              <a:t>kysytyt</a:t>
            </a:r>
            <a:r>
              <a:rPr lang="en-GB" sz="2600" dirty="0"/>
              <a:t> </a:t>
            </a:r>
            <a:r>
              <a:rPr lang="en-GB" sz="2600" dirty="0" err="1"/>
              <a:t>kysymykset</a:t>
            </a:r>
            <a:r>
              <a:rPr lang="en-GB" sz="2600" dirty="0"/>
              <a:t> </a:t>
            </a:r>
            <a:r>
              <a:rPr lang="en-GB" sz="2600" dirty="0" err="1"/>
              <a:t>unesta</a:t>
            </a:r>
            <a:r>
              <a:rPr lang="en-GB" sz="2600" dirty="0"/>
              <a:t> (</a:t>
            </a:r>
            <a:r>
              <a:rPr lang="en-GB" sz="2600" dirty="0" err="1"/>
              <a:t>Kortit</a:t>
            </a:r>
            <a:r>
              <a:rPr lang="en-GB" sz="2600" dirty="0"/>
              <a:t> </a:t>
            </a:r>
            <a:r>
              <a:rPr lang="en-GB" sz="2600" dirty="0" err="1"/>
              <a:t>kysymyksistä</a:t>
            </a:r>
            <a:r>
              <a:rPr lang="en-GB" sz="2600" dirty="0"/>
              <a:t> </a:t>
            </a:r>
            <a:r>
              <a:rPr lang="en-GB" sz="2600" dirty="0" err="1"/>
              <a:t>ja</a:t>
            </a:r>
            <a:r>
              <a:rPr lang="en-GB" sz="2600" dirty="0"/>
              <a:t> </a:t>
            </a:r>
            <a:r>
              <a:rPr lang="en-GB" sz="2600" dirty="0" err="1"/>
              <a:t>vastauksista</a:t>
            </a:r>
            <a:r>
              <a:rPr lang="en-GB" sz="2600" dirty="0"/>
              <a:t>)</a:t>
            </a:r>
          </a:p>
          <a:p>
            <a:pPr marL="1885950" lvl="3" indent="-514350">
              <a:buAutoNum type="arabicPeriod"/>
            </a:pPr>
            <a:r>
              <a:rPr lang="en-GB" sz="2600" dirty="0" err="1"/>
              <a:t>Uniapnea</a:t>
            </a:r>
            <a:r>
              <a:rPr lang="en-GB" sz="2600" dirty="0"/>
              <a:t>: </a:t>
            </a:r>
            <a:r>
              <a:rPr lang="en-GB" sz="2600" dirty="0" err="1"/>
              <a:t>yleinen</a:t>
            </a:r>
            <a:r>
              <a:rPr lang="en-GB" sz="2600" dirty="0"/>
              <a:t> </a:t>
            </a:r>
            <a:r>
              <a:rPr lang="en-GB" sz="2600" dirty="0" err="1"/>
              <a:t>häiriö</a:t>
            </a:r>
            <a:r>
              <a:rPr lang="en-GB" sz="2600" dirty="0"/>
              <a:t> </a:t>
            </a:r>
            <a:r>
              <a:rPr lang="en-GB" sz="2600" dirty="0" err="1"/>
              <a:t>tyypin</a:t>
            </a:r>
            <a:r>
              <a:rPr lang="en-GB" sz="2600" dirty="0"/>
              <a:t> 2 </a:t>
            </a:r>
            <a:r>
              <a:rPr lang="en-GB" sz="2600" dirty="0" err="1"/>
              <a:t>diabetesta</a:t>
            </a:r>
            <a:r>
              <a:rPr lang="en-GB" sz="2600" dirty="0"/>
              <a:t> </a:t>
            </a:r>
            <a:r>
              <a:rPr lang="en-GB" sz="2600" dirty="0" err="1"/>
              <a:t>sairastavien</a:t>
            </a:r>
            <a:r>
              <a:rPr lang="en-GB" sz="2600" dirty="0"/>
              <a:t> </a:t>
            </a:r>
            <a:r>
              <a:rPr lang="en-GB" sz="2600" dirty="0" err="1"/>
              <a:t>keskuudessa</a:t>
            </a:r>
            <a:r>
              <a:rPr lang="en-GB" sz="2600" dirty="0"/>
              <a:t> (Video: </a:t>
            </a:r>
            <a:r>
              <a:rPr lang="en-GB" sz="2600" dirty="0" err="1"/>
              <a:t>Uniapnean</a:t>
            </a:r>
            <a:r>
              <a:rPr lang="en-GB" sz="2600" dirty="0"/>
              <a:t> </a:t>
            </a:r>
            <a:r>
              <a:rPr lang="en-GB" sz="2600" dirty="0" err="1"/>
              <a:t>monet</a:t>
            </a:r>
            <a:r>
              <a:rPr lang="en-GB" sz="2600" dirty="0"/>
              <a:t> </a:t>
            </a:r>
            <a:r>
              <a:rPr lang="en-GB" sz="2600" dirty="0" err="1"/>
              <a:t>kasvot</a:t>
            </a:r>
            <a:r>
              <a:rPr lang="en-GB" sz="2600" dirty="0"/>
              <a:t>)</a:t>
            </a:r>
          </a:p>
          <a:p>
            <a:pPr marL="514350" indent="-514350">
              <a:buAutoNum type="arabicPeriod"/>
            </a:pPr>
            <a:endParaRPr lang="en-GB" sz="2400" dirty="0"/>
          </a:p>
          <a:p>
            <a:pPr marL="0" indent="0">
              <a:buNone/>
            </a:pPr>
            <a:r>
              <a:rPr lang="en-GB" dirty="0"/>
              <a:t>19.40		</a:t>
            </a:r>
            <a:r>
              <a:rPr lang="en-GB" dirty="0" err="1"/>
              <a:t>Välitehtävä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palaute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19.50		</a:t>
            </a:r>
            <a:r>
              <a:rPr lang="en-GB" dirty="0" err="1"/>
              <a:t>Lempeän</a:t>
            </a:r>
            <a:r>
              <a:rPr lang="en-GB" dirty="0"/>
              <a:t> </a:t>
            </a:r>
            <a:r>
              <a:rPr lang="en-GB" dirty="0" err="1"/>
              <a:t>unen</a:t>
            </a:r>
            <a:r>
              <a:rPr lang="en-GB" dirty="0"/>
              <a:t> </a:t>
            </a:r>
            <a:r>
              <a:rPr lang="en-GB" dirty="0" err="1"/>
              <a:t>meditaatio</a:t>
            </a:r>
            <a:r>
              <a:rPr lang="en-GB" dirty="0"/>
              <a:t> (11 min)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032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9136B-892E-2AD2-3EDB-AF974C2C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6"/>
            <a:ext cx="7824622" cy="1049764"/>
          </a:xfrm>
        </p:spPr>
        <p:txBody>
          <a:bodyPr anchor="t">
            <a:noAutofit/>
          </a:bodyPr>
          <a:lstStyle/>
          <a:p>
            <a:r>
              <a:rPr lang="fi-FI" sz="3600" dirty="0"/>
              <a:t>Uni ja lepo vaikuttaa paljon omaan hyvinvointiin ja terveyteen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teksti, animaatio, kuvitus&#10;&#10;Kuvaus luotu automaattisesti">
            <a:extLst>
              <a:ext uri="{FF2B5EF4-FFF2-40B4-BE49-F238E27FC236}">
                <a16:creationId xmlns:a16="http://schemas.microsoft.com/office/drawing/2014/main" id="{D786EB6B-2CCC-2E5C-7C6F-4524ADEB2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4" y="2660699"/>
            <a:ext cx="3696883" cy="261554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BDDCDFE-45A8-9FC3-7D8D-C1B113B61B92}"/>
              </a:ext>
            </a:extLst>
          </p:cNvPr>
          <p:cNvSpPr txBox="1"/>
          <p:nvPr/>
        </p:nvSpPr>
        <p:spPr>
          <a:xfrm>
            <a:off x="1020944" y="2660699"/>
            <a:ext cx="60960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0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Millaisia ajatuksia ja tunteita uni ja lepo sinussa herättää?</a:t>
            </a:r>
          </a:p>
          <a:p>
            <a:pPr algn="l"/>
            <a:r>
              <a:rPr lang="fi-FI" sz="2000" dirty="0">
                <a:solidFill>
                  <a:srgbClr val="212529"/>
                </a:solidFill>
                <a:latin typeface="Tw Cen MT" panose="020B0602020104020603" pitchFamily="34" charset="0"/>
              </a:rPr>
              <a:t>Valitse tähän liittyen kortti.</a:t>
            </a:r>
          </a:p>
          <a:p>
            <a:pPr algn="l"/>
            <a:endParaRPr lang="fi-FI" sz="2000" b="0" i="0" dirty="0">
              <a:solidFill>
                <a:srgbClr val="212529"/>
              </a:solidFill>
              <a:effectLst/>
              <a:latin typeface="Tw Cen MT" panose="020B0602020104020603" pitchFamily="34" charset="0"/>
            </a:endParaRPr>
          </a:p>
          <a:p>
            <a:pPr algn="l"/>
            <a:r>
              <a:rPr lang="fi-FI" sz="20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Keskustelussa käydään läpi myös välitehtävänä olleet kysymykset:</a:t>
            </a:r>
          </a:p>
          <a:p>
            <a:pPr algn="l"/>
            <a:endParaRPr lang="fi-FI" sz="2000" b="0" i="0" dirty="0">
              <a:solidFill>
                <a:srgbClr val="212529"/>
              </a:solidFill>
              <a:effectLst/>
              <a:latin typeface="Tw Cen MT" panose="020B06020201040206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 Mihin olen unessa ja levossa tyytyväinen tällä hetkellä?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 Mihin kaipaan muutosta tai yhteistä pohdintaa?</a:t>
            </a:r>
          </a:p>
          <a:p>
            <a:pPr algn="l"/>
            <a:endParaRPr lang="fi-FI" b="0" i="0" dirty="0">
              <a:solidFill>
                <a:srgbClr val="212529"/>
              </a:solidFill>
              <a:effectLst/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7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FF715-44CE-9D3D-47B8-8D102006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VIDEO: Uni ja lepo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10A196-99BD-8541-934C-08358182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 ja lepo - </a:t>
            </a:r>
            <a:r>
              <a:rPr lang="fi-FI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Tyypitkaksi</a:t>
            </a:r>
            <a:r>
              <a:rPr lang="fi-FI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-video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Keskustelua videon herättämistä ajatuksista:</a:t>
            </a:r>
          </a:p>
          <a:p>
            <a:r>
              <a:rPr lang="fi-FI" dirty="0"/>
              <a:t>Unirytmin merkitys diabeteksen hoidon kokonaisuudessa? Tukeeko unirytmisi diabeteksen hoitoa?</a:t>
            </a:r>
          </a:p>
          <a:p>
            <a:r>
              <a:rPr lang="fi-FI" dirty="0"/>
              <a:t>Unen määrä ja laatu? </a:t>
            </a:r>
          </a:p>
          <a:p>
            <a:r>
              <a:rPr lang="fi-FI" dirty="0"/>
              <a:t>Tilapäinen unihäiriö, millaisia unenhuoltovinkkejä teillä on?</a:t>
            </a:r>
          </a:p>
          <a:p>
            <a:r>
              <a:rPr lang="fi-FI" dirty="0"/>
              <a:t>Milloin tulisi lähteä hakemaan apua unihäiriöön?</a:t>
            </a:r>
          </a:p>
        </p:txBody>
      </p:sp>
    </p:spTree>
    <p:extLst>
      <p:ext uri="{BB962C8B-B14F-4D97-AF65-F5344CB8AC3E}">
        <p14:creationId xmlns:p14="http://schemas.microsoft.com/office/powerpoint/2010/main" val="384194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B8642D-76CE-EFE1-00B1-D9BFEC48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AA9BE195-973C-D6D1-60D3-6B1CDFE60E16}"/>
              </a:ext>
            </a:extLst>
          </p:cNvPr>
          <p:cNvGrpSpPr/>
          <p:nvPr/>
        </p:nvGrpSpPr>
        <p:grpSpPr>
          <a:xfrm>
            <a:off x="0" y="5114260"/>
            <a:ext cx="12192000" cy="1297173"/>
            <a:chOff x="0" y="5114260"/>
            <a:chExt cx="12192000" cy="1297173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DAFF710B-1E9F-55BD-872C-C3D0392525F8}"/>
                </a:ext>
              </a:extLst>
            </p:cNvPr>
            <p:cNvSpPr/>
            <p:nvPr/>
          </p:nvSpPr>
          <p:spPr>
            <a:xfrm>
              <a:off x="0" y="5295014"/>
              <a:ext cx="12192000" cy="935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E0C99FD-C857-61F3-B19D-3EBE8BDA3E37}"/>
                </a:ext>
              </a:extLst>
            </p:cNvPr>
            <p:cNvSpPr/>
            <p:nvPr/>
          </p:nvSpPr>
          <p:spPr>
            <a:xfrm>
              <a:off x="0" y="511426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4D9A1ED8-9929-20E5-F54D-C0FADD6D8036}"/>
                </a:ext>
              </a:extLst>
            </p:cNvPr>
            <p:cNvSpPr/>
            <p:nvPr/>
          </p:nvSpPr>
          <p:spPr>
            <a:xfrm>
              <a:off x="0" y="631574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F1C9A9C8-367B-445D-6295-DBD34A177FC5}"/>
              </a:ext>
            </a:extLst>
          </p:cNvPr>
          <p:cNvSpPr txBox="1"/>
          <p:nvPr/>
        </p:nvSpPr>
        <p:spPr>
          <a:xfrm>
            <a:off x="5395874" y="5434982"/>
            <a:ext cx="13939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Tauko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2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uurennus lasi ja kysymys merkki">
            <a:extLst>
              <a:ext uri="{FF2B5EF4-FFF2-40B4-BE49-F238E27FC236}">
                <a16:creationId xmlns:a16="http://schemas.microsoft.com/office/drawing/2014/main" id="{0C41F473-A836-84FF-8B53-36C13722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66" r="206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A537F2-D109-280D-8679-9BB044CD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+mj-lt"/>
              </a:rPr>
              <a:t>Valinnainen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teema</a:t>
            </a:r>
            <a:r>
              <a:rPr lang="en-US" sz="4800" dirty="0">
                <a:latin typeface="+mj-lt"/>
              </a:rPr>
              <a:t> </a:t>
            </a:r>
            <a:r>
              <a:rPr lang="fi-FI" sz="4800" dirty="0">
                <a:solidFill>
                  <a:srgbClr val="00B0F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fi-FI" sz="4800" dirty="0">
                <a:solidFill>
                  <a:srgbClr val="00B0F0"/>
                </a:solidFill>
              </a:rPr>
              <a:t>,</a:t>
            </a:r>
            <a:r>
              <a:rPr lang="fi-FI" sz="4800" dirty="0">
                <a:solidFill>
                  <a:srgbClr val="00B0F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fi-FI" sz="4800" dirty="0">
                <a:solidFill>
                  <a:srgbClr val="00B0F0"/>
                </a:solidFill>
              </a:rPr>
              <a:t> tai </a:t>
            </a:r>
            <a:r>
              <a:rPr lang="fi-FI" sz="4800" dirty="0">
                <a:solidFill>
                  <a:srgbClr val="00B0F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br>
              <a:rPr lang="fi-FI" sz="4800" dirty="0">
                <a:solidFill>
                  <a:srgbClr val="00A1CA"/>
                </a:solidFill>
              </a:rPr>
            </a:br>
            <a:endParaRPr lang="en-US" sz="4800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F6457C-0CF5-5ADB-2EB9-D3DFEDEA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5059"/>
            <a:ext cx="10515600" cy="1325563"/>
          </a:xfrm>
        </p:spPr>
        <p:txBody>
          <a:bodyPr/>
          <a:lstStyle/>
          <a:p>
            <a:r>
              <a:rPr lang="en-GB" dirty="0"/>
              <a:t>Uni on </a:t>
            </a:r>
            <a:r>
              <a:rPr lang="en-GB" dirty="0" err="1"/>
              <a:t>puhdasta</a:t>
            </a:r>
            <a:r>
              <a:rPr lang="en-GB" dirty="0"/>
              <a:t> </a:t>
            </a:r>
            <a:r>
              <a:rPr lang="en-GB" dirty="0" err="1"/>
              <a:t>rytmiä</a:t>
            </a:r>
            <a:r>
              <a:rPr lang="en-GB" dirty="0"/>
              <a:t> - video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CF6B1-6CC9-A14C-953D-6D93FF16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00A1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 on puhdasta rytmiä (youtube.com)</a:t>
            </a:r>
            <a:endParaRPr lang="fi-FI" dirty="0">
              <a:solidFill>
                <a:srgbClr val="00A1CA"/>
              </a:solidFill>
            </a:endParaRPr>
          </a:p>
          <a:p>
            <a:endParaRPr lang="fi-FI" dirty="0"/>
          </a:p>
          <a:p>
            <a:r>
              <a:rPr lang="fi-FI" sz="2400" dirty="0"/>
              <a:t>Keskustelua videon herättämistä ajatuksista</a:t>
            </a:r>
          </a:p>
          <a:p>
            <a:r>
              <a:rPr lang="fi-FI" sz="2400" dirty="0"/>
              <a:t>Oman unirytmin tarkastelua kellotehtävän avulla</a:t>
            </a:r>
          </a:p>
          <a:p>
            <a:pPr marL="0" indent="0">
              <a:buNone/>
            </a:pPr>
            <a:endParaRPr lang="en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56F9A0F-4E07-DCD6-5B91-6A2D35CB37FE}"/>
              </a:ext>
            </a:extLst>
          </p:cNvPr>
          <p:cNvSpPr txBox="1"/>
          <p:nvPr/>
        </p:nvSpPr>
        <p:spPr>
          <a:xfrm>
            <a:off x="838200" y="455059"/>
            <a:ext cx="755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>
                <a:solidFill>
                  <a:srgbClr val="00A1CA"/>
                </a:solidFill>
                <a:latin typeface="Tw Cen MT" panose="020B0602020104020603" pitchFamily="34" charset="0"/>
              </a:rPr>
              <a:t>1</a:t>
            </a:r>
            <a:endParaRPr lang="fi-FI" dirty="0">
              <a:solidFill>
                <a:srgbClr val="00A1CA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4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kuvakaappaus, diagrammi, ympyrä&#10;&#10;Kuvaus luotu automaattisesti">
            <a:extLst>
              <a:ext uri="{FF2B5EF4-FFF2-40B4-BE49-F238E27FC236}">
                <a16:creationId xmlns:a16="http://schemas.microsoft.com/office/drawing/2014/main" id="{9C4C0645-4196-413B-4CD8-C333A043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779" y="695739"/>
            <a:ext cx="4120285" cy="558579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E4F338-6322-88B2-1326-C65FCDC0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Oman </a:t>
            </a:r>
            <a:r>
              <a:rPr lang="en-GB" dirty="0" err="1"/>
              <a:t>unirytmin</a:t>
            </a:r>
            <a:r>
              <a:rPr lang="en-GB" dirty="0"/>
              <a:t> </a:t>
            </a:r>
            <a:r>
              <a:rPr lang="en-GB" dirty="0" err="1"/>
              <a:t>tarkastelua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CC5E5-44BE-54CD-B9D2-ABD846353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55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Merkitse</a:t>
            </a:r>
            <a:r>
              <a:rPr lang="en-GB" sz="2400" dirty="0"/>
              <a:t> </a:t>
            </a:r>
            <a:r>
              <a:rPr lang="en-GB" sz="2400" dirty="0" err="1"/>
              <a:t>vuorokausikelloon</a:t>
            </a:r>
            <a:r>
              <a:rPr lang="en-GB" sz="2400" dirty="0"/>
              <a:t> </a:t>
            </a:r>
            <a:r>
              <a:rPr lang="en-GB" sz="2400" dirty="0" err="1"/>
              <a:t>oma</a:t>
            </a:r>
            <a:r>
              <a:rPr lang="en-GB" sz="2400" dirty="0"/>
              <a:t> </a:t>
            </a:r>
            <a:r>
              <a:rPr lang="en-GB" sz="2400" dirty="0" err="1"/>
              <a:t>nukkumisaikasi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mieti</a:t>
            </a:r>
            <a:r>
              <a:rPr lang="en-GB" sz="2400" dirty="0"/>
              <a:t>: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dirty="0" err="1"/>
              <a:t>Heräänkö</a:t>
            </a:r>
            <a:r>
              <a:rPr lang="en-GB" sz="2400" dirty="0"/>
              <a:t> </a:t>
            </a:r>
            <a:r>
              <a:rPr lang="en-GB" sz="2400" dirty="0" err="1"/>
              <a:t>virkeänä</a:t>
            </a:r>
            <a:r>
              <a:rPr lang="en-GB" sz="2400" dirty="0"/>
              <a:t>, </a:t>
            </a:r>
            <a:r>
              <a:rPr lang="en-GB" sz="2400" dirty="0" err="1"/>
              <a:t>nukunko</a:t>
            </a:r>
            <a:r>
              <a:rPr lang="en-GB" sz="2400" dirty="0"/>
              <a:t> </a:t>
            </a:r>
            <a:r>
              <a:rPr lang="en-GB" sz="2400" dirty="0" err="1"/>
              <a:t>riittävästi</a:t>
            </a:r>
            <a:r>
              <a:rPr lang="en-GB" sz="2400" dirty="0"/>
              <a:t>? Onko </a:t>
            </a:r>
            <a:r>
              <a:rPr lang="en-GB" sz="2400" dirty="0" err="1"/>
              <a:t>unen</a:t>
            </a:r>
            <a:r>
              <a:rPr lang="en-GB" sz="2400" dirty="0"/>
              <a:t> </a:t>
            </a:r>
            <a:r>
              <a:rPr lang="en-GB" sz="2400" dirty="0" err="1"/>
              <a:t>laatu</a:t>
            </a:r>
            <a:r>
              <a:rPr lang="en-GB" sz="2400" dirty="0"/>
              <a:t> </a:t>
            </a:r>
            <a:r>
              <a:rPr lang="en-GB" sz="2400" dirty="0" err="1"/>
              <a:t>hyvää</a:t>
            </a:r>
            <a:r>
              <a:rPr lang="en-GB" sz="2400" dirty="0"/>
              <a:t>?</a:t>
            </a:r>
          </a:p>
          <a:p>
            <a:pPr>
              <a:buFontTx/>
              <a:buChar char="-"/>
            </a:pPr>
            <a:r>
              <a:rPr lang="en-GB" sz="2400" dirty="0" err="1"/>
              <a:t>Unen</a:t>
            </a:r>
            <a:r>
              <a:rPr lang="en-GB" sz="2400" dirty="0"/>
              <a:t> </a:t>
            </a:r>
            <a:r>
              <a:rPr lang="en-GB" sz="2400" dirty="0" err="1"/>
              <a:t>tarve</a:t>
            </a:r>
            <a:r>
              <a:rPr lang="en-GB" sz="2400" dirty="0"/>
              <a:t> on </a:t>
            </a:r>
            <a:r>
              <a:rPr lang="en-GB" sz="2400" dirty="0" err="1"/>
              <a:t>hyvin</a:t>
            </a:r>
            <a:r>
              <a:rPr lang="en-GB" sz="2400" dirty="0"/>
              <a:t> </a:t>
            </a:r>
            <a:r>
              <a:rPr lang="en-GB" sz="2400" dirty="0" err="1"/>
              <a:t>yksilöllinen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se </a:t>
            </a:r>
            <a:r>
              <a:rPr lang="en-GB" sz="2400" dirty="0" err="1"/>
              <a:t>yleensä</a:t>
            </a:r>
            <a:r>
              <a:rPr lang="en-GB" sz="2400" dirty="0"/>
              <a:t> </a:t>
            </a:r>
            <a:r>
              <a:rPr lang="en-GB" sz="2400" dirty="0" err="1"/>
              <a:t>vähenee</a:t>
            </a:r>
            <a:r>
              <a:rPr lang="en-GB" sz="2400" dirty="0"/>
              <a:t> </a:t>
            </a:r>
            <a:r>
              <a:rPr lang="en-GB" sz="2400" dirty="0" err="1"/>
              <a:t>iän</a:t>
            </a:r>
            <a:r>
              <a:rPr lang="en-GB" sz="2400" dirty="0"/>
              <a:t> </a:t>
            </a:r>
            <a:r>
              <a:rPr lang="en-GB" sz="2400" dirty="0" err="1"/>
              <a:t>myötä</a:t>
            </a:r>
            <a:r>
              <a:rPr lang="en-GB" sz="2400" dirty="0"/>
              <a:t>. </a:t>
            </a:r>
            <a:r>
              <a:rPr lang="en-GB" sz="2400" dirty="0" err="1"/>
              <a:t>Mikä</a:t>
            </a:r>
            <a:r>
              <a:rPr lang="en-GB" sz="2400" dirty="0"/>
              <a:t> on </a:t>
            </a:r>
            <a:r>
              <a:rPr lang="en-GB" sz="2400" dirty="0" err="1"/>
              <a:t>oma</a:t>
            </a:r>
            <a:r>
              <a:rPr lang="en-GB" sz="2400" dirty="0"/>
              <a:t> </a:t>
            </a:r>
            <a:r>
              <a:rPr lang="en-GB" sz="2400" dirty="0" err="1"/>
              <a:t>unen</a:t>
            </a:r>
            <a:r>
              <a:rPr lang="en-GB" sz="2400" dirty="0"/>
              <a:t> </a:t>
            </a:r>
            <a:r>
              <a:rPr lang="en-GB" sz="2400" dirty="0" err="1"/>
              <a:t>tarpeeni</a:t>
            </a:r>
            <a:r>
              <a:rPr lang="en-GB" sz="2400" dirty="0"/>
              <a:t>? </a:t>
            </a:r>
          </a:p>
          <a:p>
            <a:pPr>
              <a:buFontTx/>
              <a:buChar char="-"/>
            </a:pPr>
            <a:r>
              <a:rPr lang="en-GB" sz="2400" dirty="0"/>
              <a:t>Onko </a:t>
            </a:r>
            <a:r>
              <a:rPr lang="en-GB" sz="2400" dirty="0" err="1"/>
              <a:t>päivärytmissäni</a:t>
            </a:r>
            <a:r>
              <a:rPr lang="en-GB" sz="2400" dirty="0"/>
              <a:t> </a:t>
            </a:r>
            <a:r>
              <a:rPr lang="en-GB" sz="2400" dirty="0" err="1"/>
              <a:t>jotakin</a:t>
            </a:r>
            <a:r>
              <a:rPr lang="en-GB" sz="2400" dirty="0"/>
              <a:t>, </a:t>
            </a:r>
            <a:r>
              <a:rPr lang="en-GB" sz="2400" dirty="0" err="1"/>
              <a:t>jolla</a:t>
            </a:r>
            <a:r>
              <a:rPr lang="en-GB" sz="2400" dirty="0"/>
              <a:t> </a:t>
            </a:r>
            <a:r>
              <a:rPr lang="en-GB" sz="2400" dirty="0" err="1"/>
              <a:t>voin</a:t>
            </a:r>
            <a:r>
              <a:rPr lang="en-GB" sz="2400" dirty="0"/>
              <a:t> </a:t>
            </a:r>
            <a:r>
              <a:rPr lang="en-GB" sz="2400" dirty="0" err="1"/>
              <a:t>edesauttaa</a:t>
            </a:r>
            <a:r>
              <a:rPr lang="en-GB" sz="2400" dirty="0"/>
              <a:t> </a:t>
            </a:r>
            <a:r>
              <a:rPr lang="en-GB" sz="2400" dirty="0" err="1"/>
              <a:t>hyvää</a:t>
            </a:r>
            <a:r>
              <a:rPr lang="en-GB" sz="2400" dirty="0"/>
              <a:t> </a:t>
            </a:r>
            <a:r>
              <a:rPr lang="en-GB" sz="2400" dirty="0" err="1"/>
              <a:t>unta</a:t>
            </a:r>
            <a:r>
              <a:rPr lang="en-GB" sz="2400" dirty="0"/>
              <a:t>?</a:t>
            </a:r>
          </a:p>
          <a:p>
            <a:pPr>
              <a:buFontTx/>
              <a:buChar char="-"/>
            </a:pPr>
            <a:r>
              <a:rPr lang="en-GB" sz="2400" dirty="0"/>
              <a:t>Onko </a:t>
            </a:r>
            <a:r>
              <a:rPr lang="en-GB" sz="2400" dirty="0" err="1"/>
              <a:t>tarvetta</a:t>
            </a:r>
            <a:r>
              <a:rPr lang="en-GB" sz="2400" dirty="0"/>
              <a:t> </a:t>
            </a:r>
            <a:r>
              <a:rPr lang="en-GB" sz="2400" dirty="0" err="1"/>
              <a:t>etsiä</a:t>
            </a:r>
            <a:r>
              <a:rPr lang="en-GB" sz="2400" dirty="0"/>
              <a:t> </a:t>
            </a:r>
            <a:r>
              <a:rPr lang="en-GB" sz="2400" dirty="0" err="1"/>
              <a:t>apua</a:t>
            </a:r>
            <a:r>
              <a:rPr lang="en-GB" sz="2400" dirty="0"/>
              <a:t> </a:t>
            </a:r>
            <a:r>
              <a:rPr lang="en-GB" sz="2400" dirty="0" err="1"/>
              <a:t>uniongelmiin</a:t>
            </a:r>
            <a:r>
              <a:rPr lang="en-GB" sz="2400" dirty="0"/>
              <a:t>?</a:t>
            </a: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240369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</Words>
  <Application>Microsoft Office PowerPoint</Application>
  <PresentationFormat>Laajakuva</PresentationFormat>
  <Paragraphs>87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Nunito</vt:lpstr>
      <vt:lpstr>Tw Cen MT</vt:lpstr>
      <vt:lpstr>Office-teema</vt:lpstr>
      <vt:lpstr>1_Mukautettu suunnittelumalli</vt:lpstr>
      <vt:lpstr>Mukautettu suunnittelumalli</vt:lpstr>
      <vt:lpstr>PowerPoint-esitys</vt:lpstr>
      <vt:lpstr>Kuulumiset</vt:lpstr>
      <vt:lpstr>Tapaamisen aikataulu - teemana uni ja lepo</vt:lpstr>
      <vt:lpstr>Uni ja lepo vaikuttaa paljon omaan hyvinvointiin ja terveyteen</vt:lpstr>
      <vt:lpstr>VIDEO: Uni ja lepo</vt:lpstr>
      <vt:lpstr>PowerPoint-esitys</vt:lpstr>
      <vt:lpstr>Valinnainen teema 1,2 tai 3 </vt:lpstr>
      <vt:lpstr>Uni on puhdasta rytmiä - video</vt:lpstr>
      <vt:lpstr>Oman unirytmin tarkastelua</vt:lpstr>
      <vt:lpstr>Usein kysytyt kysymykset unesta - pienryhmät</vt:lpstr>
      <vt:lpstr>Uniapnean monet kasvot - video</vt:lpstr>
      <vt:lpstr>Mistä löydän tietoa unesta ja uniapneasta?</vt:lpstr>
      <vt:lpstr>PowerPoint-esitys</vt:lpstr>
      <vt:lpstr>Tunnelmat/palaute tästä kerrasta</vt:lpstr>
      <vt:lpstr>PowerPoint-esitys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2024-11-19T16:03:31Z</dcterms:created>
  <dcterms:modified xsi:type="dcterms:W3CDTF">2024-11-19T16:03:43Z</dcterms:modified>
</cp:coreProperties>
</file>