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4"/>
    <p:sldMasterId id="2147483673" r:id="rId5"/>
    <p:sldMasterId id="2147483660" r:id="rId6"/>
    <p:sldMasterId id="2147483648" r:id="rId7"/>
  </p:sldMasterIdLst>
  <p:sldIdLst>
    <p:sldId id="303" r:id="rId8"/>
    <p:sldId id="306" r:id="rId9"/>
    <p:sldId id="260" r:id="rId10"/>
    <p:sldId id="307" r:id="rId11"/>
    <p:sldId id="281" r:id="rId12"/>
    <p:sldId id="308" r:id="rId13"/>
    <p:sldId id="310" r:id="rId14"/>
    <p:sldId id="309" r:id="rId15"/>
    <p:sldId id="311" r:id="rId16"/>
    <p:sldId id="286" r:id="rId17"/>
    <p:sldId id="300" r:id="rId18"/>
    <p:sldId id="287" r:id="rId19"/>
    <p:sldId id="288" r:id="rId20"/>
    <p:sldId id="289" r:id="rId21"/>
    <p:sldId id="305" r:id="rId22"/>
    <p:sldId id="312"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2B137-FEB3-46EB-B855-E3B3A048184F}" v="52" dt="2024-11-19T13:37:30.741"/>
    <p1510:client id="{9E1C0CD0-630E-4B25-9E3A-4DD786C24F0C}" v="2" dt="2024-11-19T11:18:18.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2F698B-FDB0-4F17-4E6C-4FBADBF6C6BE}"/>
              </a:ext>
            </a:extLst>
          </p:cNvPr>
          <p:cNvSpPr>
            <a:spLocks noGrp="1"/>
          </p:cNvSpPr>
          <p:nvPr>
            <p:ph type="ctrTitle" hasCustomPrompt="1"/>
          </p:nvPr>
        </p:nvSpPr>
        <p:spPr>
          <a:xfrm>
            <a:off x="1524000" y="868362"/>
            <a:ext cx="9144000" cy="2387600"/>
          </a:xfrm>
        </p:spPr>
        <p:txBody>
          <a:bodyPr anchor="b"/>
          <a:lstStyle>
            <a:lvl1pPr algn="ctr">
              <a:defRPr sz="6000" b="1">
                <a:solidFill>
                  <a:schemeClr val="accent1"/>
                </a:solidFill>
                <a:latin typeface="Tw Cen MT" panose="020B0602020104020603" pitchFamily="34" charset="0"/>
              </a:defRPr>
            </a:lvl1pPr>
          </a:lstStyle>
          <a:p>
            <a:r>
              <a:rPr lang="fi-FI" dirty="0"/>
              <a:t>TW </a:t>
            </a:r>
            <a:r>
              <a:rPr lang="fi-FI" dirty="0" err="1"/>
              <a:t>Cen</a:t>
            </a:r>
            <a:r>
              <a:rPr lang="fi-FI" dirty="0"/>
              <a:t> MT BOLD</a:t>
            </a:r>
          </a:p>
        </p:txBody>
      </p:sp>
      <p:sp>
        <p:nvSpPr>
          <p:cNvPr id="3" name="Alaotsikko 2">
            <a:extLst>
              <a:ext uri="{FF2B5EF4-FFF2-40B4-BE49-F238E27FC236}">
                <a16:creationId xmlns:a16="http://schemas.microsoft.com/office/drawing/2014/main" id="{1F3E97EF-05EE-5BEC-A9AD-9A975417DA0A}"/>
              </a:ext>
            </a:extLst>
          </p:cNvPr>
          <p:cNvSpPr>
            <a:spLocks noGrp="1"/>
          </p:cNvSpPr>
          <p:nvPr>
            <p:ph type="subTitle" idx="1"/>
          </p:nvPr>
        </p:nvSpPr>
        <p:spPr>
          <a:xfrm>
            <a:off x="1524000" y="3429000"/>
            <a:ext cx="9144000" cy="1655762"/>
          </a:xfrm>
        </p:spPr>
        <p:txBody>
          <a:bodyPr/>
          <a:lstStyle>
            <a:lvl1pPr marL="0" indent="0" algn="ctr">
              <a:buNone/>
              <a:defRPr sz="2400">
                <a:solidFill>
                  <a:schemeClr val="accent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59555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descr="Munuais- ja maksaliiton logo&#10;">
            <a:extLst>
              <a:ext uri="{FF2B5EF4-FFF2-40B4-BE49-F238E27FC236}">
                <a16:creationId xmlns:a16="http://schemas.microsoft.com/office/drawing/2014/main" id="{83CEC644-6FC3-FBBF-E22D-6F5E2A9348F6}"/>
              </a:ext>
            </a:extLst>
          </p:cNvPr>
          <p:cNvSpPr>
            <a:spLocks noGrp="1"/>
          </p:cNvSpPr>
          <p:nvPr>
            <p:ph type="title" hasCustomPrompt="1"/>
          </p:nvPr>
        </p:nvSpPr>
        <p:spPr>
          <a:xfrm>
            <a:off x="1154676" y="2248617"/>
            <a:ext cx="10515600" cy="1325563"/>
          </a:xfrm>
        </p:spPr>
        <p:txBody>
          <a:bodyPr/>
          <a:lstStyle>
            <a:lvl1pPr>
              <a:defRPr/>
            </a:lvl1pPr>
          </a:lstStyle>
          <a:p>
            <a:r>
              <a:rPr lang="fi-FI" dirty="0"/>
              <a:t>Kiitos</a:t>
            </a:r>
          </a:p>
        </p:txBody>
      </p:sp>
      <p:sp>
        <p:nvSpPr>
          <p:cNvPr id="3" name="Alatunnisteen paikkamerkki 2">
            <a:extLst>
              <a:ext uri="{FF2B5EF4-FFF2-40B4-BE49-F238E27FC236}">
                <a16:creationId xmlns:a16="http://schemas.microsoft.com/office/drawing/2014/main" id="{C091EEF0-6B74-15A8-8143-36E0EBFB1A22}"/>
              </a:ext>
            </a:extLst>
          </p:cNvPr>
          <p:cNvSpPr>
            <a:spLocks noGrp="1"/>
          </p:cNvSpPr>
          <p:nvPr>
            <p:ph type="ftr" sz="quarter" idx="10"/>
          </p:nvPr>
        </p:nvSpPr>
        <p:spPr>
          <a:xfrm>
            <a:off x="1154676" y="3877085"/>
            <a:ext cx="4114800" cy="365125"/>
          </a:xfrm>
          <a:prstGeom prst="rect">
            <a:avLst/>
          </a:prstGeom>
        </p:spPr>
        <p:txBody>
          <a:bodyPr/>
          <a:lstStyle/>
          <a:p>
            <a:endParaRPr lang="fi-FI" dirty="0"/>
          </a:p>
        </p:txBody>
      </p:sp>
      <p:sp>
        <p:nvSpPr>
          <p:cNvPr id="4" name="Dian numeron paikkamerkki 3">
            <a:extLst>
              <a:ext uri="{FF2B5EF4-FFF2-40B4-BE49-F238E27FC236}">
                <a16:creationId xmlns:a16="http://schemas.microsoft.com/office/drawing/2014/main" id="{9A23591F-C415-0E3A-D802-99DCD134D882}"/>
              </a:ext>
            </a:extLst>
          </p:cNvPr>
          <p:cNvSpPr>
            <a:spLocks noGrp="1"/>
          </p:cNvSpPr>
          <p:nvPr>
            <p:ph type="sldNum" sz="quarter" idx="11"/>
          </p:nvPr>
        </p:nvSpPr>
        <p:spPr>
          <a:xfrm>
            <a:off x="5934075" y="3877084"/>
            <a:ext cx="2743200" cy="365125"/>
          </a:xfrm>
        </p:spPr>
        <p:txBody>
          <a:bodyPr/>
          <a:lstStyle/>
          <a:p>
            <a:fld id="{3787DE19-A0F7-4010-95E7-AE87CEAD848C}" type="slidenum">
              <a:rPr lang="fi-FI" smtClean="0"/>
              <a:t>‹#›</a:t>
            </a:fld>
            <a:endParaRPr lang="fi-FI" dirty="0"/>
          </a:p>
        </p:txBody>
      </p:sp>
      <p:pic>
        <p:nvPicPr>
          <p:cNvPr id="13" name="Kuva 12" descr="Kuva, joka sisältää kohteen teksti&#10;&#10;Kuvaus luotu automaattisesti">
            <a:extLst>
              <a:ext uri="{FF2B5EF4-FFF2-40B4-BE49-F238E27FC236}">
                <a16:creationId xmlns:a16="http://schemas.microsoft.com/office/drawing/2014/main" id="{DA18B947-58F5-F36A-3EA7-2930A91C6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5575" y="5655084"/>
            <a:ext cx="4429125" cy="962025"/>
          </a:xfrm>
          <a:prstGeom prst="rect">
            <a:avLst/>
          </a:prstGeom>
        </p:spPr>
      </p:pic>
      <p:pic>
        <p:nvPicPr>
          <p:cNvPr id="14" name="Kuva 13">
            <a:extLst>
              <a:ext uri="{FF2B5EF4-FFF2-40B4-BE49-F238E27FC236}">
                <a16:creationId xmlns:a16="http://schemas.microsoft.com/office/drawing/2014/main" id="{4B015D8F-B6F6-B717-C574-47A7F3CF009B}"/>
              </a:ext>
            </a:extLst>
          </p:cNvPr>
          <p:cNvPicPr>
            <a:picLocks noChangeAspect="1"/>
          </p:cNvPicPr>
          <p:nvPr userDrawn="1"/>
        </p:nvPicPr>
        <p:blipFill>
          <a:blip r:embed="rId3"/>
          <a:stretch>
            <a:fillRect/>
          </a:stretch>
        </p:blipFill>
        <p:spPr>
          <a:xfrm>
            <a:off x="7288302" y="5406532"/>
            <a:ext cx="3951197" cy="1325563"/>
          </a:xfrm>
          <a:prstGeom prst="rect">
            <a:avLst/>
          </a:prstGeom>
        </p:spPr>
      </p:pic>
    </p:spTree>
    <p:extLst>
      <p:ext uri="{BB962C8B-B14F-4D97-AF65-F5344CB8AC3E}">
        <p14:creationId xmlns:p14="http://schemas.microsoft.com/office/powerpoint/2010/main" val="336980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DEB078-DDBD-4465-32EA-70D65E399E1C}"/>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540891E5-FEE7-274A-E4DE-9B4117310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B25F53C-8B84-1062-164C-CD579805A26B}"/>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2F2F5B26-B2B1-26DF-1BFD-CA4D02AF8853}"/>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4216195A-61EA-5E22-C43B-980E5A923104}"/>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419480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39B395-9CC3-5CA3-D59C-862CF5AD1FD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5D6FAFA-78A8-A6E2-AB08-72E49BCC872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458C96E-5E0A-5F89-E8A4-645E21CEE7D5}"/>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83B264B2-5C67-E58B-6A98-3C1A4B4B0942}"/>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4E7FB113-00E7-9D8D-DC46-B39BFEA1FBE1}"/>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83082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61DD11-3C2B-BB57-7549-99A3405FA01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7DE0D98-CE20-6141-C855-DD65CE80B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60125D9-38B1-58B5-F949-F0503DE5384C}"/>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D14DEC7D-63BB-5667-4285-171AE94070AE}"/>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C0E2E314-B517-CB8E-F25C-BFE6ECE95422}"/>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181232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7B00AD-8DBC-F703-2886-23A21739C7F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B915DAD-BD90-0C9E-C425-EA70F7D3D10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D7E2738-5329-C91A-9679-3FF32DF7702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21B3C60-5A4A-2CBA-DFA2-FA0063BFE38D}"/>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6" name="Alatunnisteen paikkamerkki 5">
            <a:extLst>
              <a:ext uri="{FF2B5EF4-FFF2-40B4-BE49-F238E27FC236}">
                <a16:creationId xmlns:a16="http://schemas.microsoft.com/office/drawing/2014/main" id="{3634F235-046E-B18B-67FD-58233460263C}"/>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Dian numeron paikkamerkki 6">
            <a:extLst>
              <a:ext uri="{FF2B5EF4-FFF2-40B4-BE49-F238E27FC236}">
                <a16:creationId xmlns:a16="http://schemas.microsoft.com/office/drawing/2014/main" id="{06E72B34-A497-2AD9-B08E-63FD1DCF4E02}"/>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361374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9CC20-3E48-A3E4-E77E-6D044AEC608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BD2542E-A92A-E1D0-C352-5E0AFB2DF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9D28180-ACB3-ACB4-1D11-F000517FA6C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9AF1F1B-88EE-7217-76A3-7C712ABC4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1FE72C4-233D-37E9-65F2-4D880663E81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0078941-9FFD-E1F4-CBBB-66DD90741B21}"/>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8" name="Alatunnisteen paikkamerkki 7">
            <a:extLst>
              <a:ext uri="{FF2B5EF4-FFF2-40B4-BE49-F238E27FC236}">
                <a16:creationId xmlns:a16="http://schemas.microsoft.com/office/drawing/2014/main" id="{B01FC4EB-08CA-18DA-193D-7BE6AB2E03B5}"/>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9" name="Dian numeron paikkamerkki 8">
            <a:extLst>
              <a:ext uri="{FF2B5EF4-FFF2-40B4-BE49-F238E27FC236}">
                <a16:creationId xmlns:a16="http://schemas.microsoft.com/office/drawing/2014/main" id="{2CB24C50-C9C9-D117-1387-2569A66C7D27}"/>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174018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D95CAB-E5B2-EB9B-43B1-9677BEA9CFF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28994D6-9444-AFA2-9723-22A52090D199}"/>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4" name="Alatunnisteen paikkamerkki 3">
            <a:extLst>
              <a:ext uri="{FF2B5EF4-FFF2-40B4-BE49-F238E27FC236}">
                <a16:creationId xmlns:a16="http://schemas.microsoft.com/office/drawing/2014/main" id="{9E8B527A-FAD9-D02E-8F8A-14A301D7700F}"/>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5" name="Dian numeron paikkamerkki 4">
            <a:extLst>
              <a:ext uri="{FF2B5EF4-FFF2-40B4-BE49-F238E27FC236}">
                <a16:creationId xmlns:a16="http://schemas.microsoft.com/office/drawing/2014/main" id="{938171E6-E5E0-403F-7D13-795E8FA20D34}"/>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101575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B585B9A-0E59-F017-132D-541DC208231E}"/>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3" name="Alatunnisteen paikkamerkki 2">
            <a:extLst>
              <a:ext uri="{FF2B5EF4-FFF2-40B4-BE49-F238E27FC236}">
                <a16:creationId xmlns:a16="http://schemas.microsoft.com/office/drawing/2014/main" id="{669A06F7-F27E-2200-CE49-58D4A959CE4A}"/>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4" name="Dian numeron paikkamerkki 3">
            <a:extLst>
              <a:ext uri="{FF2B5EF4-FFF2-40B4-BE49-F238E27FC236}">
                <a16:creationId xmlns:a16="http://schemas.microsoft.com/office/drawing/2014/main" id="{1D5445B9-0015-F4A9-69C2-05C64ABB1528}"/>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3661643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36A17-42D7-551A-6B72-55FC8EB3C40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FADE770-FE61-E949-90CE-3D1DA3AE9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C8268B7-BCF0-8618-BE2B-30F06999A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17CDE15-8A6E-9064-53C8-007E66715C16}"/>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6" name="Alatunnisteen paikkamerkki 5">
            <a:extLst>
              <a:ext uri="{FF2B5EF4-FFF2-40B4-BE49-F238E27FC236}">
                <a16:creationId xmlns:a16="http://schemas.microsoft.com/office/drawing/2014/main" id="{7C126E11-000E-DFE5-F780-30736B32BB5D}"/>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Dian numeron paikkamerkki 6">
            <a:extLst>
              <a:ext uri="{FF2B5EF4-FFF2-40B4-BE49-F238E27FC236}">
                <a16:creationId xmlns:a16="http://schemas.microsoft.com/office/drawing/2014/main" id="{3D384F4D-453F-DFF5-A68C-431709404732}"/>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137447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4BE956-165A-87A4-5E59-00B8A3075FC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96A6053-3A18-7821-61F6-69B7727F9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69B2797F-637B-7EDC-2DE9-5AB01FF32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231753F-6499-97D2-0B4F-83BCF3521F80}"/>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6" name="Alatunnisteen paikkamerkki 5">
            <a:extLst>
              <a:ext uri="{FF2B5EF4-FFF2-40B4-BE49-F238E27FC236}">
                <a16:creationId xmlns:a16="http://schemas.microsoft.com/office/drawing/2014/main" id="{4215A33A-458D-25F5-E1FC-802CB5BE1EF0}"/>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Dian numeron paikkamerkki 6">
            <a:extLst>
              <a:ext uri="{FF2B5EF4-FFF2-40B4-BE49-F238E27FC236}">
                <a16:creationId xmlns:a16="http://schemas.microsoft.com/office/drawing/2014/main" id="{67C28D79-07AA-2D94-A4F9-CF3034D0BF41}"/>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345164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5EB6F-7ADE-60C8-4832-81233106C42B}"/>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612DC9-D985-2F61-3364-B8C1174C4C71}"/>
              </a:ext>
            </a:extLst>
          </p:cNvPr>
          <p:cNvSpPr>
            <a:spLocks noGrp="1"/>
          </p:cNvSpPr>
          <p:nvPr>
            <p:ph idx="1"/>
          </p:nvPr>
        </p:nvSpPr>
        <p:spPr>
          <a:xfrm>
            <a:off x="838200" y="1825625"/>
            <a:ext cx="10515600" cy="323215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408006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1E54ED-AAE2-F83E-3457-6F214AD1DA0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2435139-40D0-53B3-6B75-94F45F4F6FB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70DF489-0BFB-91EF-1F49-125A2AA3EC09}"/>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1300893A-FE2E-8F23-D370-C9A74577B7A7}"/>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E43FD483-F1F3-5192-E0BB-B0ED16525A15}"/>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3554775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E9C4CE4-B62A-65FE-9CC1-BA756C3ACDB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BD19534-D9B8-936D-5F7B-9D86E43CDC7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BFEC81-EA06-E896-A0C3-4B408F07F47A}"/>
              </a:ext>
            </a:extLst>
          </p:cNvPr>
          <p:cNvSpPr>
            <a:spLocks noGrp="1"/>
          </p:cNvSpPr>
          <p:nvPr>
            <p:ph type="dt" sz="half" idx="10"/>
          </p:nvPr>
        </p:nvSpPr>
        <p:spPr>
          <a:xfrm>
            <a:off x="838200" y="6356350"/>
            <a:ext cx="2743200" cy="365125"/>
          </a:xfrm>
          <a:prstGeom prst="rect">
            <a:avLst/>
          </a:prstGeom>
        </p:spPr>
        <p:txBody>
          <a:bodyPr/>
          <a:lstStyle/>
          <a:p>
            <a:fld id="{DFF74222-72CE-4DD5-B0B2-71457167270D}"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337702D6-8784-E563-1FA5-02BC67CAF863}"/>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3195D695-36E2-B2B0-6C17-F0B8FBCF9679}"/>
              </a:ext>
            </a:extLst>
          </p:cNvPr>
          <p:cNvSpPr>
            <a:spLocks noGrp="1"/>
          </p:cNvSpPr>
          <p:nvPr>
            <p:ph type="sldNum" sz="quarter" idx="12"/>
          </p:nvPr>
        </p:nvSpPr>
        <p:spPr/>
        <p:txBody>
          <a:bodyPr/>
          <a:lstStyle/>
          <a:p>
            <a:fld id="{07B7E532-DE4C-47A5-8428-8BBB724181B3}" type="slidenum">
              <a:rPr lang="fi-FI" smtClean="0"/>
              <a:t>‹#›</a:t>
            </a:fld>
            <a:endParaRPr lang="fi-FI" dirty="0"/>
          </a:p>
        </p:txBody>
      </p:sp>
    </p:spTree>
    <p:extLst>
      <p:ext uri="{BB962C8B-B14F-4D97-AF65-F5344CB8AC3E}">
        <p14:creationId xmlns:p14="http://schemas.microsoft.com/office/powerpoint/2010/main" val="842249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0ED56D-E3B5-A7C9-2339-372210381ED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9471F76-F7FA-972D-576E-8ADBB8B26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3283D0A-2BCC-1A38-00F3-1854C5CF50AC}"/>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B953D298-6DF6-C647-E713-E69F64855AF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5916070-E510-E35B-346B-866878CD8F39}"/>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2524746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25A68B-FC01-5998-4C6E-CE720646DCA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8A311A4-4B31-5A79-AF2C-F4B93E7A8E0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4D923E-336C-CBFE-A356-3F7439E35232}"/>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01D43789-93DD-7C86-B0DA-F1B18A69C4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881D404-C31A-5BB4-CB14-0E32651D50EA}"/>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719942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B601AC-3389-9AFA-881B-ACED8879ED4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F89F881-478B-9208-9E5F-F1FE2E724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5A2D9E-6418-744C-73B4-E890030E687F}"/>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C9575803-4AE6-902E-92E1-8CB5EE986E3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516CD71-3C04-E299-7FFA-114C59B6AB4A}"/>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3336415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A9A12-AB8F-6284-F66A-78DAC0641F5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1D28EB5-5DCF-7267-287B-3F609509679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27E7FA-570E-DB55-B0F0-8F1224798D0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974B557-D001-7C66-2732-D61D0FC9FDF9}"/>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6" name="Alatunnisteen paikkamerkki 5">
            <a:extLst>
              <a:ext uri="{FF2B5EF4-FFF2-40B4-BE49-F238E27FC236}">
                <a16:creationId xmlns:a16="http://schemas.microsoft.com/office/drawing/2014/main" id="{E8C1085C-F0BF-874D-F310-57B7671C0A9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5F8D963-C35A-75AB-5A17-99EDBA9E379E}"/>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4141865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F91533-C0D2-3ECF-D28C-82F40673163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5A48A64-0CEB-2C84-790D-53719D3C9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E319A26-237B-8257-9EBE-1AF70735A8B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1102DCB-83CB-9CB3-1996-AFEBD26AF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6928094-41B7-DCB6-5613-AD89E7CE44F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B046958-21A7-F81B-A4E4-8EDA10BD94E8}"/>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8" name="Alatunnisteen paikkamerkki 7">
            <a:extLst>
              <a:ext uri="{FF2B5EF4-FFF2-40B4-BE49-F238E27FC236}">
                <a16:creationId xmlns:a16="http://schemas.microsoft.com/office/drawing/2014/main" id="{D0A38957-1132-C99E-8CC4-86AEC8A6BDC1}"/>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B1D139D0-0C3C-378A-2B05-CAA5DD5B219D}"/>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31697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3BEBDD-2991-542A-0BC0-E066BADC49D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97C6A5B-71CB-3A60-371B-A493423FECD3}"/>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4" name="Alatunnisteen paikkamerkki 3">
            <a:extLst>
              <a:ext uri="{FF2B5EF4-FFF2-40B4-BE49-F238E27FC236}">
                <a16:creationId xmlns:a16="http://schemas.microsoft.com/office/drawing/2014/main" id="{63D6591E-C4E7-4727-E0EE-B9812971A181}"/>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BB49C5E4-8BBB-4482-95BA-A114F4534D9C}"/>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258056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B3B887-E6F3-F44C-BDAB-BEB6B6EAA9C7}"/>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3" name="Alatunnisteen paikkamerkki 2">
            <a:extLst>
              <a:ext uri="{FF2B5EF4-FFF2-40B4-BE49-F238E27FC236}">
                <a16:creationId xmlns:a16="http://schemas.microsoft.com/office/drawing/2014/main" id="{8DED136C-EA9E-1235-DDE8-41D27EE79BF7}"/>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C3E6CD04-8D89-32C5-F1A9-521047E53981}"/>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2655976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871C00-D654-850B-A8D8-203362D1E69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F72C62D-4EEB-B4C2-DCA2-12070F5C9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B674D6C-2EA6-70D7-CB4A-32D78F470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213695D-B9CF-A2A7-3A81-3C48021EEE07}"/>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6" name="Alatunnisteen paikkamerkki 5">
            <a:extLst>
              <a:ext uri="{FF2B5EF4-FFF2-40B4-BE49-F238E27FC236}">
                <a16:creationId xmlns:a16="http://schemas.microsoft.com/office/drawing/2014/main" id="{074DCAD3-C6FF-803B-F6C2-F1EBC5C2F4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EE9B2805-62D3-BEE2-C949-A90ACFBB4566}"/>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153984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D730E9-3F23-BD03-A6C1-292E2341B69B}"/>
              </a:ext>
            </a:extLst>
          </p:cNvPr>
          <p:cNvSpPr>
            <a:spLocks noGrp="1"/>
          </p:cNvSpPr>
          <p:nvPr>
            <p:ph type="title"/>
          </p:nvPr>
        </p:nvSpPr>
        <p:spPr>
          <a:xfrm>
            <a:off x="831850" y="576263"/>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8077C5E-60C1-5613-AD4A-DC2DFC664EC0}"/>
              </a:ext>
            </a:extLst>
          </p:cNvPr>
          <p:cNvSpPr>
            <a:spLocks noGrp="1"/>
          </p:cNvSpPr>
          <p:nvPr>
            <p:ph type="body" idx="1"/>
          </p:nvPr>
        </p:nvSpPr>
        <p:spPr>
          <a:xfrm>
            <a:off x="831850" y="35702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720055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CA1E2C-1008-AFCF-6678-89564AD26C9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DA38138-FFC0-7004-7D1C-960A09CF8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753BEE79-5BCA-3E18-B416-FD29C9178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7760692-ED5D-C8EB-7157-2A43078D2BA1}"/>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6" name="Alatunnisteen paikkamerkki 5">
            <a:extLst>
              <a:ext uri="{FF2B5EF4-FFF2-40B4-BE49-F238E27FC236}">
                <a16:creationId xmlns:a16="http://schemas.microsoft.com/office/drawing/2014/main" id="{82D2A1B9-690F-3986-49CE-DDD83175EEC0}"/>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C2F25725-4DFB-5760-2E8E-042EB8CA9C49}"/>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4008940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AD6B0F-8118-1C06-5DF1-01045CA6922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3DD4DAC-16B6-2B3B-3E0D-BE95B7CF36F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070B0A-DFAC-2E45-054F-3A1A3728F547}"/>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C56CC78F-B1B6-7F7B-570C-623CC29BF6A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3A0E117-ADB8-6A8A-A8F9-BD8D148B5F48}"/>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3404456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DE7E25B-A7D1-4D01-4A5C-ECB61BE5845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FE05B12-1F09-7BAE-8291-B7000BADB13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E8AF827-20A3-A26C-FC66-1B46374B730B}"/>
              </a:ext>
            </a:extLst>
          </p:cNvPr>
          <p:cNvSpPr>
            <a:spLocks noGrp="1"/>
          </p:cNvSpPr>
          <p:nvPr>
            <p:ph type="dt" sz="half" idx="10"/>
          </p:nvPr>
        </p:nvSpPr>
        <p:spPr/>
        <p:txBody>
          <a:bodyPr/>
          <a:lstStyle/>
          <a:p>
            <a:fld id="{9A81CACC-2404-4758-8C70-F5FC2716128A}"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A3084ED8-F11A-5D5E-9648-C8FABDCA779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9B3C1-7B18-71E0-0AD6-7024C9ED8033}"/>
              </a:ext>
            </a:extLst>
          </p:cNvPr>
          <p:cNvSpPr>
            <a:spLocks noGrp="1"/>
          </p:cNvSpPr>
          <p:nvPr>
            <p:ph type="sldNum" sz="quarter" idx="12"/>
          </p:nvPr>
        </p:nvSpPr>
        <p:spPr/>
        <p:txBody>
          <a:bodyPr/>
          <a:lstStyle/>
          <a:p>
            <a:fld id="{2B606859-5DFF-4199-BF18-E709A0F03891}" type="slidenum">
              <a:rPr lang="fi-FI" smtClean="0"/>
              <a:t>‹#›</a:t>
            </a:fld>
            <a:endParaRPr lang="fi-FI" dirty="0"/>
          </a:p>
        </p:txBody>
      </p:sp>
    </p:spTree>
    <p:extLst>
      <p:ext uri="{BB962C8B-B14F-4D97-AF65-F5344CB8AC3E}">
        <p14:creationId xmlns:p14="http://schemas.microsoft.com/office/powerpoint/2010/main" val="325667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BCFD170-4DD2-8776-5CC3-76FE817E227A}"/>
              </a:ext>
            </a:extLst>
          </p:cNvPr>
          <p:cNvSpPr>
            <a:spLocks noGrp="1"/>
          </p:cNvSpPr>
          <p:nvPr>
            <p:ph type="dt" sz="half" idx="10"/>
          </p:nvPr>
        </p:nvSpPr>
        <p:spPr/>
        <p:txBody>
          <a:bodyPr/>
          <a:lstStyle/>
          <a:p>
            <a:fld id="{0E4F5B7C-AB65-4BC2-9504-67566AECCBAC}" type="datetimeFigureOut">
              <a:rPr lang="fi-FI" smtClean="0"/>
              <a:t>19.11.2024</a:t>
            </a:fld>
            <a:endParaRPr lang="fi-FI" dirty="0"/>
          </a:p>
        </p:txBody>
      </p:sp>
      <p:sp>
        <p:nvSpPr>
          <p:cNvPr id="3" name="Alatunnisteen paikkamerkki 2">
            <a:extLst>
              <a:ext uri="{FF2B5EF4-FFF2-40B4-BE49-F238E27FC236}">
                <a16:creationId xmlns:a16="http://schemas.microsoft.com/office/drawing/2014/main" id="{6B83C011-EDBD-5BF6-6AC7-5404855AD1B0}"/>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A58CE0E1-AC41-8C0B-0FCF-928D713DE36F}"/>
              </a:ext>
            </a:extLst>
          </p:cNvPr>
          <p:cNvSpPr>
            <a:spLocks noGrp="1"/>
          </p:cNvSpPr>
          <p:nvPr>
            <p:ph type="sldNum" sz="quarter" idx="12"/>
          </p:nvPr>
        </p:nvSpPr>
        <p:spPr/>
        <p:txBody>
          <a:bodyPr/>
          <a:lstStyle/>
          <a:p>
            <a:fld id="{8944DA93-8B68-4657-8867-904E10240D2C}" type="slidenum">
              <a:rPr lang="fi-FI" smtClean="0"/>
              <a:t>‹#›</a:t>
            </a:fld>
            <a:endParaRPr lang="fi-FI" dirty="0"/>
          </a:p>
        </p:txBody>
      </p:sp>
    </p:spTree>
    <p:extLst>
      <p:ext uri="{BB962C8B-B14F-4D97-AF65-F5344CB8AC3E}">
        <p14:creationId xmlns:p14="http://schemas.microsoft.com/office/powerpoint/2010/main" val="24792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063DB-ECCD-DB1C-5872-E9CD992EC29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C235E8F-2B85-D98B-C862-7ADC16BB4522}"/>
              </a:ext>
            </a:extLst>
          </p:cNvPr>
          <p:cNvSpPr>
            <a:spLocks noGrp="1"/>
          </p:cNvSpPr>
          <p:nvPr>
            <p:ph sz="half" idx="1"/>
          </p:nvPr>
        </p:nvSpPr>
        <p:spPr>
          <a:xfrm>
            <a:off x="838200" y="1825625"/>
            <a:ext cx="5181600" cy="3146426"/>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694F28C9-ACCC-5E3F-73E4-D943E59347F0}"/>
              </a:ext>
            </a:extLst>
          </p:cNvPr>
          <p:cNvSpPr>
            <a:spLocks noGrp="1"/>
          </p:cNvSpPr>
          <p:nvPr>
            <p:ph sz="half" idx="2"/>
          </p:nvPr>
        </p:nvSpPr>
        <p:spPr>
          <a:xfrm>
            <a:off x="6172200" y="1825625"/>
            <a:ext cx="5181600" cy="31464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9434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1403DC-2CC3-FC41-30DC-1CCADB1AAB5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83A2869-F6B0-C0CC-D04A-4092E1A3F7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FDA1C37-8FBB-E3BA-A343-1F6B0BE89E7A}"/>
              </a:ext>
            </a:extLst>
          </p:cNvPr>
          <p:cNvSpPr>
            <a:spLocks noGrp="1"/>
          </p:cNvSpPr>
          <p:nvPr>
            <p:ph sz="half" idx="2"/>
          </p:nvPr>
        </p:nvSpPr>
        <p:spPr>
          <a:xfrm>
            <a:off x="836612" y="2505075"/>
            <a:ext cx="5160963" cy="2543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A522221-127C-2093-9B33-831753372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7871192-AF53-371B-3539-067D470DA0DC}"/>
              </a:ext>
            </a:extLst>
          </p:cNvPr>
          <p:cNvSpPr>
            <a:spLocks noGrp="1"/>
          </p:cNvSpPr>
          <p:nvPr>
            <p:ph sz="quarter" idx="4"/>
          </p:nvPr>
        </p:nvSpPr>
        <p:spPr>
          <a:xfrm>
            <a:off x="6172200" y="2505075"/>
            <a:ext cx="5183188" cy="2543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1800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30BFDC-9D78-C714-8D84-B880B407DFE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75287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3F9049-E3C7-8B50-55A7-CBD05057723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C8E3BD8-11F3-AE8F-524A-F0C226F15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6701EC3-CB9F-6647-AECB-8435DF001F7D}"/>
              </a:ext>
            </a:extLst>
          </p:cNvPr>
          <p:cNvSpPr>
            <a:spLocks noGrp="1"/>
          </p:cNvSpPr>
          <p:nvPr>
            <p:ph type="body" sz="half" idx="2"/>
          </p:nvPr>
        </p:nvSpPr>
        <p:spPr>
          <a:xfrm>
            <a:off x="839788" y="2057400"/>
            <a:ext cx="3932237" cy="2676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78973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485D94-99DC-09B9-81C9-C8680B834A3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09E324D-7B62-E05E-ECBC-F9EE7B8FE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6B39E370-F062-3CCF-0210-6B494E4DE9D0}"/>
              </a:ext>
            </a:extLst>
          </p:cNvPr>
          <p:cNvSpPr>
            <a:spLocks noGrp="1"/>
          </p:cNvSpPr>
          <p:nvPr>
            <p:ph type="body" sz="half" idx="2"/>
          </p:nvPr>
        </p:nvSpPr>
        <p:spPr>
          <a:xfrm>
            <a:off x="839788" y="2057400"/>
            <a:ext cx="4046537" cy="2962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0004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1FD21C52-1CC5-F514-D147-2AF520FCE74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78013" y="5168900"/>
            <a:ext cx="1541601" cy="1552575"/>
          </a:xfrm>
          <a:prstGeom prst="rect">
            <a:avLst/>
          </a:prstGeom>
        </p:spPr>
      </p:pic>
      <p:sp>
        <p:nvSpPr>
          <p:cNvPr id="2" name="Otsikon paikkamerkki 1">
            <a:extLst>
              <a:ext uri="{FF2B5EF4-FFF2-40B4-BE49-F238E27FC236}">
                <a16:creationId xmlns:a16="http://schemas.microsoft.com/office/drawing/2014/main" id="{7FEF42D4-CE5B-0E66-31D7-DA6580772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25FF781-E90B-4C2E-BC77-BC2EE86FC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1199EF7E-F663-5A2D-9B25-E1C61DF4F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DE19-A0F7-4010-95E7-AE87CEAD848C}" type="slidenum">
              <a:rPr lang="fi-FI" smtClean="0"/>
              <a:t>‹#›</a:t>
            </a:fld>
            <a:endParaRPr lang="fi-FI" dirty="0"/>
          </a:p>
        </p:txBody>
      </p:sp>
      <p:pic>
        <p:nvPicPr>
          <p:cNvPr id="7" name="Kuva 6">
            <a:extLst>
              <a:ext uri="{FF2B5EF4-FFF2-40B4-BE49-F238E27FC236}">
                <a16:creationId xmlns:a16="http://schemas.microsoft.com/office/drawing/2014/main" id="{358449AE-ACEF-F5C8-A0EA-EA878BDA1B74}"/>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0" y="0"/>
            <a:ext cx="248280" cy="6858000"/>
          </a:xfrm>
          <a:prstGeom prst="rect">
            <a:avLst/>
          </a:prstGeom>
        </p:spPr>
      </p:pic>
    </p:spTree>
    <p:extLst>
      <p:ext uri="{BB962C8B-B14F-4D97-AF65-F5344CB8AC3E}">
        <p14:creationId xmlns:p14="http://schemas.microsoft.com/office/powerpoint/2010/main" val="4192924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86" r:id="rId7"/>
    <p:sldLayoutId id="2147483656" r:id="rId8"/>
    <p:sldLayoutId id="2147483657" r:id="rId9"/>
    <p:sldLayoutId id="2147483672" r:id="rId10"/>
  </p:sldLayoutIdLst>
  <p:txStyles>
    <p:titleStyle>
      <a:lvl1pPr algn="l" defTabSz="914400" rtl="0" eaLnBrk="1" latinLnBrk="0" hangingPunct="1">
        <a:lnSpc>
          <a:spcPct val="90000"/>
        </a:lnSpc>
        <a:spcBef>
          <a:spcPct val="0"/>
        </a:spcBef>
        <a:buNone/>
        <a:defRPr sz="4400" b="1"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B83B768-28E9-2202-6125-2E16EF9C2C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6F77ADF-5180-958E-73EF-F9062FF8D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D7948D4B-88E9-540E-7ED7-3583B589E0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7E532-DE4C-47A5-8428-8BBB724181B3}" type="slidenum">
              <a:rPr lang="fi-FI" smtClean="0"/>
              <a:t>‹#›</a:t>
            </a:fld>
            <a:endParaRPr lang="fi-FI" dirty="0"/>
          </a:p>
        </p:txBody>
      </p:sp>
      <p:pic>
        <p:nvPicPr>
          <p:cNvPr id="8" name="Kuva 7">
            <a:extLst>
              <a:ext uri="{FF2B5EF4-FFF2-40B4-BE49-F238E27FC236}">
                <a16:creationId xmlns:a16="http://schemas.microsoft.com/office/drawing/2014/main" id="{04436781-4E86-DC56-7196-0F9C431BF4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531" y="0"/>
            <a:ext cx="248280" cy="6858000"/>
          </a:xfrm>
          <a:prstGeom prst="rect">
            <a:avLst/>
          </a:prstGeom>
        </p:spPr>
      </p:pic>
    </p:spTree>
    <p:extLst>
      <p:ext uri="{BB962C8B-B14F-4D97-AF65-F5344CB8AC3E}">
        <p14:creationId xmlns:p14="http://schemas.microsoft.com/office/powerpoint/2010/main" val="554179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b="1"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3734E15-FD5B-1552-C040-F6ADEA8DD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F135B39-2166-1D98-A095-30BB74422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55E74B-D91E-B79A-8BDD-4B5E3CB2A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1CACC-2404-4758-8C70-F5FC2716128A}"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39D097B6-A8A7-D1CE-86B5-66228C2D3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2D64A273-3175-AE42-0FD7-55076D8EF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06859-5DFF-4199-BF18-E709A0F03891}" type="slidenum">
              <a:rPr lang="fi-FI" smtClean="0"/>
              <a:t>‹#›</a:t>
            </a:fld>
            <a:endParaRPr lang="fi-FI" dirty="0"/>
          </a:p>
        </p:txBody>
      </p:sp>
    </p:spTree>
    <p:extLst>
      <p:ext uri="{BB962C8B-B14F-4D97-AF65-F5344CB8AC3E}">
        <p14:creationId xmlns:p14="http://schemas.microsoft.com/office/powerpoint/2010/main" val="3305749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A29274A-9A79-C5AC-E3D5-5E84F8BEA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AABA5A2-1D65-30B4-0AD3-D04E3244D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A57EA0-C3DD-0A3C-795D-E7D52428F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F5B7C-AB65-4BC2-9504-67566AECCBAC}" type="datetimeFigureOut">
              <a:rPr lang="fi-FI" smtClean="0"/>
              <a:t>19.11.2024</a:t>
            </a:fld>
            <a:endParaRPr lang="fi-FI" dirty="0"/>
          </a:p>
        </p:txBody>
      </p:sp>
      <p:sp>
        <p:nvSpPr>
          <p:cNvPr id="5" name="Alatunnisteen paikkamerkki 4">
            <a:extLst>
              <a:ext uri="{FF2B5EF4-FFF2-40B4-BE49-F238E27FC236}">
                <a16:creationId xmlns:a16="http://schemas.microsoft.com/office/drawing/2014/main" id="{F4A1CD78-F1CC-5419-5451-17953BAEF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83D6659B-DCAB-813A-9B8B-90F9876BB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DA93-8B68-4657-8867-904E10240D2C}" type="slidenum">
              <a:rPr lang="fi-FI" smtClean="0"/>
              <a:t>‹#›</a:t>
            </a:fld>
            <a:endParaRPr lang="fi-FI" dirty="0"/>
          </a:p>
        </p:txBody>
      </p:sp>
    </p:spTree>
    <p:extLst>
      <p:ext uri="{BB962C8B-B14F-4D97-AF65-F5344CB8AC3E}">
        <p14:creationId xmlns:p14="http://schemas.microsoft.com/office/powerpoint/2010/main" val="2578783096"/>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tyypitkaksi.fi/app/uploads/2023/12/TTTS-video.mp4"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FAD633C-4ECA-2E64-C8B0-2C4A7C8F9ED6}"/>
              </a:ext>
            </a:extLst>
          </p:cNvPr>
          <p:cNvSpPr/>
          <p:nvPr/>
        </p:nvSpPr>
        <p:spPr>
          <a:xfrm>
            <a:off x="0" y="5295014"/>
            <a:ext cx="12192000" cy="935665"/>
          </a:xfrm>
          <a:prstGeom prst="rect">
            <a:avLst/>
          </a:prstGeom>
          <a:solidFill>
            <a:srgbClr val="FFD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uorakulmio 5">
            <a:extLst>
              <a:ext uri="{FF2B5EF4-FFF2-40B4-BE49-F238E27FC236}">
                <a16:creationId xmlns:a16="http://schemas.microsoft.com/office/drawing/2014/main" id="{7A7B8A06-8154-C374-3010-0FF1B973559F}"/>
              </a:ext>
            </a:extLst>
          </p:cNvPr>
          <p:cNvSpPr/>
          <p:nvPr/>
        </p:nvSpPr>
        <p:spPr>
          <a:xfrm>
            <a:off x="0" y="5114260"/>
            <a:ext cx="12192000" cy="9569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CB2D0899-A766-C758-B47A-C2484CF793F5}"/>
              </a:ext>
            </a:extLst>
          </p:cNvPr>
          <p:cNvSpPr/>
          <p:nvPr/>
        </p:nvSpPr>
        <p:spPr>
          <a:xfrm>
            <a:off x="0" y="6315740"/>
            <a:ext cx="12192000" cy="9569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6BACEB05-2531-35AD-6881-D39057C19EEC}"/>
              </a:ext>
            </a:extLst>
          </p:cNvPr>
          <p:cNvSpPr txBox="1"/>
          <p:nvPr/>
        </p:nvSpPr>
        <p:spPr>
          <a:xfrm>
            <a:off x="3611910" y="5439680"/>
            <a:ext cx="68926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black"/>
                </a:solidFill>
                <a:effectLst/>
                <a:uLnTx/>
                <a:uFillTx/>
                <a:latin typeface="Tw Cen MT" panose="020B0602020104020603" pitchFamily="34" charset="0"/>
                <a:ea typeface="+mn-ea"/>
                <a:cs typeface="Calibri"/>
              </a:rPr>
              <a:t>VIIMEINEN RYHMÄKERTA</a:t>
            </a:r>
            <a:endParaRPr kumimoji="0" lang="fi-FI" sz="36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10" name="Kuva 9" descr="Kuva, joka sisältää kohteen Grafiikka, Fontti, clipart, logo&#10;&#10;Kuvaus luotu automaattisesti">
            <a:extLst>
              <a:ext uri="{FF2B5EF4-FFF2-40B4-BE49-F238E27FC236}">
                <a16:creationId xmlns:a16="http://schemas.microsoft.com/office/drawing/2014/main" id="{D6C9B9FE-80AE-AE11-90BB-75AA25A20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527" y="303091"/>
            <a:ext cx="4430945" cy="4461823"/>
          </a:xfrm>
          <a:prstGeom prst="rect">
            <a:avLst/>
          </a:prstGeom>
        </p:spPr>
      </p:pic>
    </p:spTree>
    <p:extLst>
      <p:ext uri="{BB962C8B-B14F-4D97-AF65-F5344CB8AC3E}">
        <p14:creationId xmlns:p14="http://schemas.microsoft.com/office/powerpoint/2010/main" val="424563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93D19C-6426-9AA4-8424-0390E1321903}"/>
              </a:ext>
            </a:extLst>
          </p:cNvPr>
          <p:cNvSpPr>
            <a:spLocks noGrp="1"/>
          </p:cNvSpPr>
          <p:nvPr>
            <p:ph type="title"/>
          </p:nvPr>
        </p:nvSpPr>
        <p:spPr/>
        <p:txBody>
          <a:bodyPr/>
          <a:lstStyle/>
          <a:p>
            <a:r>
              <a:rPr lang="fi-FI" dirty="0"/>
              <a:t>Nelikenttätyöskentelyn purku yhteisesti</a:t>
            </a:r>
          </a:p>
        </p:txBody>
      </p:sp>
      <p:sp>
        <p:nvSpPr>
          <p:cNvPr id="3" name="Sisällön paikkamerkki 2">
            <a:extLst>
              <a:ext uri="{FF2B5EF4-FFF2-40B4-BE49-F238E27FC236}">
                <a16:creationId xmlns:a16="http://schemas.microsoft.com/office/drawing/2014/main" id="{B2583B8D-8BCE-1E0C-999D-E96FD78824D7}"/>
              </a:ext>
            </a:extLst>
          </p:cNvPr>
          <p:cNvSpPr>
            <a:spLocks noGrp="1"/>
          </p:cNvSpPr>
          <p:nvPr>
            <p:ph idx="1"/>
          </p:nvPr>
        </p:nvSpPr>
        <p:spPr/>
        <p:txBody>
          <a:bodyPr/>
          <a:lstStyle/>
          <a:p>
            <a:r>
              <a:rPr lang="fi-FI" dirty="0"/>
              <a:t>Voitte yhdessä katsoa, millaisia asioita Tyypit</a:t>
            </a:r>
            <a:r>
              <a:rPr lang="fi-FI" dirty="0">
                <a:solidFill>
                  <a:schemeClr val="accent5"/>
                </a:solidFill>
              </a:rPr>
              <a:t>kaksi</a:t>
            </a:r>
            <a:r>
              <a:rPr lang="fi-FI" dirty="0"/>
              <a:t>-ryhmä on teille ryhmäläisille antanut </a:t>
            </a:r>
            <a:r>
              <a:rPr lang="fi-FI" dirty="0">
                <a:solidFill>
                  <a:schemeClr val="accent4"/>
                </a:solidFill>
              </a:rPr>
              <a:t>Tieto</a:t>
            </a:r>
            <a:r>
              <a:rPr lang="fi-FI" dirty="0"/>
              <a:t>-</a:t>
            </a:r>
            <a:r>
              <a:rPr lang="fi-FI" dirty="0">
                <a:solidFill>
                  <a:srgbClr val="FF0000"/>
                </a:solidFill>
              </a:rPr>
              <a:t>Taito</a:t>
            </a:r>
            <a:r>
              <a:rPr lang="fi-FI" dirty="0"/>
              <a:t>-</a:t>
            </a:r>
            <a:r>
              <a:rPr lang="fi-FI" dirty="0">
                <a:solidFill>
                  <a:schemeClr val="accent5"/>
                </a:solidFill>
              </a:rPr>
              <a:t>Tunne</a:t>
            </a:r>
            <a:r>
              <a:rPr lang="fi-FI" dirty="0"/>
              <a:t>-</a:t>
            </a:r>
            <a:r>
              <a:rPr lang="fi-FI" b="1" dirty="0"/>
              <a:t>Suhtautuminen</a:t>
            </a:r>
            <a:r>
              <a:rPr lang="fi-FI" dirty="0"/>
              <a:t> osa-alueilla ja keskustella niistä. </a:t>
            </a:r>
          </a:p>
        </p:txBody>
      </p:sp>
    </p:spTree>
    <p:extLst>
      <p:ext uri="{BB962C8B-B14F-4D97-AF65-F5344CB8AC3E}">
        <p14:creationId xmlns:p14="http://schemas.microsoft.com/office/powerpoint/2010/main" val="218496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8B8642D-76CE-EFE1-00B1-D9BFEC482FFB}"/>
              </a:ext>
            </a:extLst>
          </p:cNvPr>
          <p:cNvPicPr>
            <a:picLocks noChangeAspect="1"/>
          </p:cNvPicPr>
          <p:nvPr/>
        </p:nvPicPr>
        <p:blipFill>
          <a:blip r:embed="rId2"/>
          <a:stretch>
            <a:fillRect/>
          </a:stretch>
        </p:blipFill>
        <p:spPr>
          <a:xfrm>
            <a:off x="0" y="0"/>
            <a:ext cx="12192000" cy="6857999"/>
          </a:xfrm>
          <a:prstGeom prst="rect">
            <a:avLst/>
          </a:prstGeom>
          <a:ln>
            <a:noFill/>
          </a:ln>
        </p:spPr>
      </p:pic>
      <p:grpSp>
        <p:nvGrpSpPr>
          <p:cNvPr id="6" name="Ryhmä 5">
            <a:extLst>
              <a:ext uri="{FF2B5EF4-FFF2-40B4-BE49-F238E27FC236}">
                <a16:creationId xmlns:a16="http://schemas.microsoft.com/office/drawing/2014/main" id="{AA9BE195-973C-D6D1-60D3-6B1CDFE60E16}"/>
              </a:ext>
            </a:extLst>
          </p:cNvPr>
          <p:cNvGrpSpPr/>
          <p:nvPr/>
        </p:nvGrpSpPr>
        <p:grpSpPr>
          <a:xfrm>
            <a:off x="0" y="5114260"/>
            <a:ext cx="12192000" cy="1297173"/>
            <a:chOff x="0" y="5114260"/>
            <a:chExt cx="12192000" cy="1297173"/>
          </a:xfrm>
        </p:grpSpPr>
        <p:sp>
          <p:nvSpPr>
            <p:cNvPr id="3" name="Suorakulmio 2">
              <a:extLst>
                <a:ext uri="{FF2B5EF4-FFF2-40B4-BE49-F238E27FC236}">
                  <a16:creationId xmlns:a16="http://schemas.microsoft.com/office/drawing/2014/main" id="{DAFF710B-1E9F-55BD-872C-C3D0392525F8}"/>
                </a:ext>
              </a:extLst>
            </p:cNvPr>
            <p:cNvSpPr/>
            <p:nvPr/>
          </p:nvSpPr>
          <p:spPr>
            <a:xfrm>
              <a:off x="0" y="5295014"/>
              <a:ext cx="12192000" cy="935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uorakulmio 3">
              <a:extLst>
                <a:ext uri="{FF2B5EF4-FFF2-40B4-BE49-F238E27FC236}">
                  <a16:creationId xmlns:a16="http://schemas.microsoft.com/office/drawing/2014/main" id="{BE0C99FD-C857-61F3-B19D-3EBE8BDA3E37}"/>
                </a:ext>
              </a:extLst>
            </p:cNvPr>
            <p:cNvSpPr/>
            <p:nvPr/>
          </p:nvSpPr>
          <p:spPr>
            <a:xfrm>
              <a:off x="0" y="5114260"/>
              <a:ext cx="12192000" cy="956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uorakulmio 4">
              <a:extLst>
                <a:ext uri="{FF2B5EF4-FFF2-40B4-BE49-F238E27FC236}">
                  <a16:creationId xmlns:a16="http://schemas.microsoft.com/office/drawing/2014/main" id="{4D9A1ED8-9929-20E5-F54D-C0FADD6D8036}"/>
                </a:ext>
              </a:extLst>
            </p:cNvPr>
            <p:cNvSpPr/>
            <p:nvPr/>
          </p:nvSpPr>
          <p:spPr>
            <a:xfrm>
              <a:off x="0" y="6315740"/>
              <a:ext cx="12192000" cy="956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kstiruutu 7">
            <a:extLst>
              <a:ext uri="{FF2B5EF4-FFF2-40B4-BE49-F238E27FC236}">
                <a16:creationId xmlns:a16="http://schemas.microsoft.com/office/drawing/2014/main" id="{F1C9A9C8-367B-445D-6295-DBD34A177FC5}"/>
              </a:ext>
            </a:extLst>
          </p:cNvPr>
          <p:cNvSpPr txBox="1"/>
          <p:nvPr/>
        </p:nvSpPr>
        <p:spPr>
          <a:xfrm>
            <a:off x="5395874" y="5434982"/>
            <a:ext cx="13939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prstClr val="black"/>
                </a:solidFill>
                <a:effectLst/>
                <a:uLnTx/>
                <a:uFillTx/>
                <a:latin typeface="Tw Cen MT" panose="020B0602020104020603" pitchFamily="34" charset="0"/>
                <a:ea typeface="+mn-ea"/>
                <a:cs typeface="Calibri"/>
              </a:rPr>
              <a:t>Tauko</a:t>
            </a:r>
            <a:endParaRPr kumimoji="0" lang="fi-FI" sz="3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67642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FB59A9-A4D4-E571-0F3B-6847F34053E5}"/>
              </a:ext>
            </a:extLst>
          </p:cNvPr>
          <p:cNvSpPr>
            <a:spLocks noGrp="1"/>
          </p:cNvSpPr>
          <p:nvPr>
            <p:ph type="title"/>
          </p:nvPr>
        </p:nvSpPr>
        <p:spPr/>
        <p:txBody>
          <a:bodyPr/>
          <a:lstStyle/>
          <a:p>
            <a:r>
              <a:rPr lang="fi-FI" dirty="0"/>
              <a:t>Mistä tukea jatkossa?</a:t>
            </a:r>
          </a:p>
        </p:txBody>
      </p:sp>
      <p:sp>
        <p:nvSpPr>
          <p:cNvPr id="3" name="Sisällön paikkamerkki 2">
            <a:extLst>
              <a:ext uri="{FF2B5EF4-FFF2-40B4-BE49-F238E27FC236}">
                <a16:creationId xmlns:a16="http://schemas.microsoft.com/office/drawing/2014/main" id="{E47505EE-D6DF-1A6E-F39B-E5798DF45983}"/>
              </a:ext>
            </a:extLst>
          </p:cNvPr>
          <p:cNvSpPr>
            <a:spLocks noGrp="1"/>
          </p:cNvSpPr>
          <p:nvPr>
            <p:ph idx="1"/>
          </p:nvPr>
        </p:nvSpPr>
        <p:spPr/>
        <p:txBody>
          <a:bodyPr/>
          <a:lstStyle/>
          <a:p>
            <a:r>
              <a:rPr lang="fi-FI" dirty="0"/>
              <a:t>Mitä tukea paikallisyhdistys voi antaa?</a:t>
            </a:r>
          </a:p>
          <a:p>
            <a:r>
              <a:rPr lang="fi-FI" dirty="0"/>
              <a:t>Diabetesliiton kurssit ja muu tuki: diabetes.fi</a:t>
            </a:r>
          </a:p>
          <a:p>
            <a:r>
              <a:rPr lang="fi-FI" dirty="0"/>
              <a:t>Munuais- ja maksaliiton tuki: muma.fi</a:t>
            </a:r>
          </a:p>
          <a:p>
            <a:endParaRPr lang="fi-FI" dirty="0"/>
          </a:p>
        </p:txBody>
      </p:sp>
    </p:spTree>
    <p:extLst>
      <p:ext uri="{BB962C8B-B14F-4D97-AF65-F5344CB8AC3E}">
        <p14:creationId xmlns:p14="http://schemas.microsoft.com/office/powerpoint/2010/main" val="186643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ABBD652-8A36-9231-EB3F-FB3B39579EB2}"/>
              </a:ext>
            </a:extLst>
          </p:cNvPr>
          <p:cNvPicPr>
            <a:picLocks noChangeAspect="1"/>
          </p:cNvPicPr>
          <p:nvPr/>
        </p:nvPicPr>
        <p:blipFill>
          <a:blip r:embed="rId2"/>
          <a:stretch>
            <a:fillRect/>
          </a:stretch>
        </p:blipFill>
        <p:spPr>
          <a:xfrm>
            <a:off x="8900932" y="1359302"/>
            <a:ext cx="2981204" cy="2981204"/>
          </a:xfrm>
          <a:prstGeom prst="rect">
            <a:avLst/>
          </a:prstGeom>
        </p:spPr>
      </p:pic>
      <p:sp>
        <p:nvSpPr>
          <p:cNvPr id="2" name="Otsikko 1">
            <a:extLst>
              <a:ext uri="{FF2B5EF4-FFF2-40B4-BE49-F238E27FC236}">
                <a16:creationId xmlns:a16="http://schemas.microsoft.com/office/drawing/2014/main" id="{9F315F94-8F01-CD05-D858-321B52112BB4}"/>
              </a:ext>
            </a:extLst>
          </p:cNvPr>
          <p:cNvSpPr>
            <a:spLocks noGrp="1"/>
          </p:cNvSpPr>
          <p:nvPr>
            <p:ph type="title"/>
          </p:nvPr>
        </p:nvSpPr>
        <p:spPr/>
        <p:txBody>
          <a:bodyPr/>
          <a:lstStyle/>
          <a:p>
            <a:r>
              <a:rPr lang="fi-FI" dirty="0"/>
              <a:t>Palautteen antaminen toisille</a:t>
            </a:r>
          </a:p>
        </p:txBody>
      </p:sp>
      <p:sp>
        <p:nvSpPr>
          <p:cNvPr id="3" name="Sisällön paikkamerkki 2">
            <a:extLst>
              <a:ext uri="{FF2B5EF4-FFF2-40B4-BE49-F238E27FC236}">
                <a16:creationId xmlns:a16="http://schemas.microsoft.com/office/drawing/2014/main" id="{3F684885-FFA0-26CC-B74C-F967C5CFA039}"/>
              </a:ext>
            </a:extLst>
          </p:cNvPr>
          <p:cNvSpPr>
            <a:spLocks noGrp="1"/>
          </p:cNvSpPr>
          <p:nvPr>
            <p:ph idx="1"/>
          </p:nvPr>
        </p:nvSpPr>
        <p:spPr>
          <a:xfrm>
            <a:off x="838200" y="1825625"/>
            <a:ext cx="8641466" cy="4351338"/>
          </a:xfrm>
        </p:spPr>
        <p:txBody>
          <a:bodyPr/>
          <a:lstStyle/>
          <a:p>
            <a:pPr marL="0" indent="0">
              <a:buNone/>
            </a:pPr>
            <a:r>
              <a:rPr lang="fi-FI" b="1" dirty="0"/>
              <a:t>Lankakerä:</a:t>
            </a:r>
          </a:p>
          <a:p>
            <a:pPr marL="0" indent="0">
              <a:buNone/>
            </a:pPr>
            <a:r>
              <a:rPr lang="fi-FI" dirty="0"/>
              <a:t>Muodostetaan piiri ja joku ottaa lankakerän ja sitoo sen pään sormeensa. Sen jälkeen hän heittää kerän valitsemalleen henkilölle, sanoo nimen ja antaa jotain myönteistä palautetta. Palautteen saaja ottaa kerän kiinni ja kiinnittää langan sormeensa ja heittää kerän eteenpäin jollekin toiselle ryhmäläiselle ja antaa palautetta. Tämä jatkuu, kunnes jokainen on saanut kerän ja palautetta. Näin ryhmäläisten välille muodostuu langasta tiheä verkko kuvastamaan ryhmän kiinteyttä. </a:t>
            </a:r>
          </a:p>
        </p:txBody>
      </p:sp>
    </p:spTree>
    <p:extLst>
      <p:ext uri="{BB962C8B-B14F-4D97-AF65-F5344CB8AC3E}">
        <p14:creationId xmlns:p14="http://schemas.microsoft.com/office/powerpoint/2010/main" val="381360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9928228-E743-F87F-C607-3CFAD7643D90}"/>
              </a:ext>
            </a:extLst>
          </p:cNvPr>
          <p:cNvPicPr>
            <a:picLocks noChangeAspect="1"/>
          </p:cNvPicPr>
          <p:nvPr/>
        </p:nvPicPr>
        <p:blipFill>
          <a:blip r:embed="rId2"/>
          <a:stretch>
            <a:fillRect/>
          </a:stretch>
        </p:blipFill>
        <p:spPr>
          <a:xfrm>
            <a:off x="8333772" y="2999772"/>
            <a:ext cx="3858228" cy="3858228"/>
          </a:xfrm>
          <a:prstGeom prst="rect">
            <a:avLst/>
          </a:prstGeom>
        </p:spPr>
      </p:pic>
      <p:sp>
        <p:nvSpPr>
          <p:cNvPr id="2" name="Otsikko 1">
            <a:extLst>
              <a:ext uri="{FF2B5EF4-FFF2-40B4-BE49-F238E27FC236}">
                <a16:creationId xmlns:a16="http://schemas.microsoft.com/office/drawing/2014/main" id="{2FD9ED0E-3F59-B526-8F4E-A0EFFD47F1A6}"/>
              </a:ext>
            </a:extLst>
          </p:cNvPr>
          <p:cNvSpPr>
            <a:spLocks noGrp="1"/>
          </p:cNvSpPr>
          <p:nvPr>
            <p:ph type="title"/>
          </p:nvPr>
        </p:nvSpPr>
        <p:spPr/>
        <p:txBody>
          <a:bodyPr/>
          <a:lstStyle/>
          <a:p>
            <a:r>
              <a:rPr lang="fi-FI" dirty="0"/>
              <a:t>Palautteen antaminen toisille</a:t>
            </a:r>
          </a:p>
        </p:txBody>
      </p:sp>
      <p:sp>
        <p:nvSpPr>
          <p:cNvPr id="3" name="Sisällön paikkamerkki 2">
            <a:extLst>
              <a:ext uri="{FF2B5EF4-FFF2-40B4-BE49-F238E27FC236}">
                <a16:creationId xmlns:a16="http://schemas.microsoft.com/office/drawing/2014/main" id="{D0844CD9-10A5-BE0C-C666-E5EA5105B4EB}"/>
              </a:ext>
            </a:extLst>
          </p:cNvPr>
          <p:cNvSpPr>
            <a:spLocks noGrp="1"/>
          </p:cNvSpPr>
          <p:nvPr>
            <p:ph idx="1"/>
          </p:nvPr>
        </p:nvSpPr>
        <p:spPr>
          <a:xfrm>
            <a:off x="838200" y="1848775"/>
            <a:ext cx="7773365" cy="4351338"/>
          </a:xfrm>
        </p:spPr>
        <p:txBody>
          <a:bodyPr/>
          <a:lstStyle/>
          <a:p>
            <a:pPr marL="0" indent="0">
              <a:buNone/>
            </a:pPr>
            <a:r>
              <a:rPr lang="fi-FI" b="1" dirty="0"/>
              <a:t>Reppu:</a:t>
            </a:r>
          </a:p>
          <a:p>
            <a:pPr marL="0" indent="0">
              <a:buNone/>
            </a:pPr>
            <a:r>
              <a:rPr lang="fi-FI" dirty="0"/>
              <a:t>Asetutaan piiriin istumaan ja laitetaan reppu kiertämään ryhmäläiseltä toiselle. Kun reppu on jonkun sylissä, muut antavat kyseiselle henkilölle reppuun ”evästä”, myönteistä palautetta ryhmässä toimimisesta. </a:t>
            </a:r>
          </a:p>
        </p:txBody>
      </p:sp>
    </p:spTree>
    <p:extLst>
      <p:ext uri="{BB962C8B-B14F-4D97-AF65-F5344CB8AC3E}">
        <p14:creationId xmlns:p14="http://schemas.microsoft.com/office/powerpoint/2010/main" val="76523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E7304B-5D1B-748A-226E-9FADC7C8478A}"/>
              </a:ext>
            </a:extLst>
          </p:cNvPr>
          <p:cNvSpPr>
            <a:spLocks noGrp="1"/>
          </p:cNvSpPr>
          <p:nvPr>
            <p:ph type="title"/>
          </p:nvPr>
        </p:nvSpPr>
        <p:spPr>
          <a:xfrm>
            <a:off x="835152" y="274613"/>
            <a:ext cx="10515600" cy="1325563"/>
          </a:xfrm>
        </p:spPr>
        <p:txBody>
          <a:bodyPr/>
          <a:lstStyle/>
          <a:p>
            <a:r>
              <a:rPr lang="fi-FI" dirty="0"/>
              <a:t>Tunnelmat/palaute tästä kerrasta</a:t>
            </a:r>
          </a:p>
        </p:txBody>
      </p:sp>
      <p:grpSp>
        <p:nvGrpSpPr>
          <p:cNvPr id="12" name="Ryhmä 11">
            <a:extLst>
              <a:ext uri="{FF2B5EF4-FFF2-40B4-BE49-F238E27FC236}">
                <a16:creationId xmlns:a16="http://schemas.microsoft.com/office/drawing/2014/main" id="{5F68E4E1-B434-034C-9101-A2BEBB8A68DC}"/>
              </a:ext>
            </a:extLst>
          </p:cNvPr>
          <p:cNvGrpSpPr/>
          <p:nvPr/>
        </p:nvGrpSpPr>
        <p:grpSpPr>
          <a:xfrm>
            <a:off x="1640694" y="3138670"/>
            <a:ext cx="8904514" cy="2562375"/>
            <a:chOff x="1640694" y="3138670"/>
            <a:chExt cx="8904514" cy="2562375"/>
          </a:xfrm>
        </p:grpSpPr>
        <p:pic>
          <p:nvPicPr>
            <p:cNvPr id="4" name="Kuva 3">
              <a:extLst>
                <a:ext uri="{FF2B5EF4-FFF2-40B4-BE49-F238E27FC236}">
                  <a16:creationId xmlns:a16="http://schemas.microsoft.com/office/drawing/2014/main" id="{46CDDD21-070A-337C-CE96-42392D741B44}"/>
                </a:ext>
              </a:extLst>
            </p:cNvPr>
            <p:cNvPicPr>
              <a:picLocks noChangeAspect="1"/>
            </p:cNvPicPr>
            <p:nvPr/>
          </p:nvPicPr>
          <p:blipFill>
            <a:blip r:embed="rId2"/>
            <a:stretch>
              <a:fillRect/>
            </a:stretch>
          </p:blipFill>
          <p:spPr>
            <a:xfrm>
              <a:off x="1640694" y="3429000"/>
              <a:ext cx="8904514" cy="2272045"/>
            </a:xfrm>
            <a:prstGeom prst="rect">
              <a:avLst/>
            </a:prstGeom>
          </p:spPr>
        </p:pic>
        <p:sp>
          <p:nvSpPr>
            <p:cNvPr id="5" name="Tekstiruutu 4">
              <a:extLst>
                <a:ext uri="{FF2B5EF4-FFF2-40B4-BE49-F238E27FC236}">
                  <a16:creationId xmlns:a16="http://schemas.microsoft.com/office/drawing/2014/main" id="{7D531F39-23F0-D45E-802E-697231034098}"/>
                </a:ext>
              </a:extLst>
            </p:cNvPr>
            <p:cNvSpPr txBox="1"/>
            <p:nvPr/>
          </p:nvSpPr>
          <p:spPr>
            <a:xfrm>
              <a:off x="1676067" y="3182997"/>
              <a:ext cx="17443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Meni ohi hilseen</a:t>
              </a:r>
            </a:p>
          </p:txBody>
        </p:sp>
        <p:sp>
          <p:nvSpPr>
            <p:cNvPr id="6" name="Tekstiruutu 5">
              <a:extLst>
                <a:ext uri="{FF2B5EF4-FFF2-40B4-BE49-F238E27FC236}">
                  <a16:creationId xmlns:a16="http://schemas.microsoft.com/office/drawing/2014/main" id="{3EEAE285-FF31-8133-1910-D4B878D1A2D1}"/>
                </a:ext>
              </a:extLst>
            </p:cNvPr>
            <p:cNvSpPr txBox="1"/>
            <p:nvPr/>
          </p:nvSpPr>
          <p:spPr>
            <a:xfrm>
              <a:off x="3699703" y="3150124"/>
              <a:ext cx="14093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Ei </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napannut</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kstiruutu 7">
              <a:extLst>
                <a:ext uri="{FF2B5EF4-FFF2-40B4-BE49-F238E27FC236}">
                  <a16:creationId xmlns:a16="http://schemas.microsoft.com/office/drawing/2014/main" id="{4953AFB9-9B72-E6F1-8129-0D2C9E06DE4A}"/>
                </a:ext>
              </a:extLst>
            </p:cNvPr>
            <p:cNvSpPr txBox="1"/>
            <p:nvPr/>
          </p:nvSpPr>
          <p:spPr>
            <a:xfrm>
              <a:off x="5617500" y="3138670"/>
              <a:ext cx="95090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Ihan ok</a:t>
              </a:r>
            </a:p>
          </p:txBody>
        </p:sp>
        <p:sp>
          <p:nvSpPr>
            <p:cNvPr id="9" name="Tekstiruutu 8">
              <a:extLst>
                <a:ext uri="{FF2B5EF4-FFF2-40B4-BE49-F238E27FC236}">
                  <a16:creationId xmlns:a16="http://schemas.microsoft.com/office/drawing/2014/main" id="{70566BB9-FA21-0EAF-E189-A77888C7413E}"/>
                </a:ext>
              </a:extLst>
            </p:cNvPr>
            <p:cNvSpPr txBox="1"/>
            <p:nvPr/>
          </p:nvSpPr>
          <p:spPr>
            <a:xfrm flipH="1">
              <a:off x="7552329" y="3152219"/>
              <a:ext cx="8046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Hyvä</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kstiruutu 9">
              <a:extLst>
                <a:ext uri="{FF2B5EF4-FFF2-40B4-BE49-F238E27FC236}">
                  <a16:creationId xmlns:a16="http://schemas.microsoft.com/office/drawing/2014/main" id="{035FC073-6BA9-2B77-BFA9-5DBF9D241D73}"/>
                </a:ext>
              </a:extLst>
            </p:cNvPr>
            <p:cNvSpPr txBox="1"/>
            <p:nvPr/>
          </p:nvSpPr>
          <p:spPr>
            <a:xfrm>
              <a:off x="9340930" y="3154059"/>
              <a:ext cx="8755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Jess!</a:t>
              </a:r>
            </a:p>
          </p:txBody>
        </p:sp>
      </p:grpSp>
      <p:sp>
        <p:nvSpPr>
          <p:cNvPr id="11" name="Tekstiruutu 10">
            <a:extLst>
              <a:ext uri="{FF2B5EF4-FFF2-40B4-BE49-F238E27FC236}">
                <a16:creationId xmlns:a16="http://schemas.microsoft.com/office/drawing/2014/main" id="{17DCBB80-7F24-8AFE-013F-93997E5C1000}"/>
              </a:ext>
            </a:extLst>
          </p:cNvPr>
          <p:cNvSpPr txBox="1"/>
          <p:nvPr/>
        </p:nvSpPr>
        <p:spPr>
          <a:xfrm>
            <a:off x="1795232" y="1684000"/>
            <a:ext cx="860153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Mikä fiilis tästä kerrasta? Minkä kuvan valitset ja miksi?</a:t>
            </a:r>
          </a:p>
        </p:txBody>
      </p:sp>
    </p:spTree>
    <p:extLst>
      <p:ext uri="{BB962C8B-B14F-4D97-AF65-F5344CB8AC3E}">
        <p14:creationId xmlns:p14="http://schemas.microsoft.com/office/powerpoint/2010/main" val="165412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Lintuja lentämässä muodostelmassa">
            <a:extLst>
              <a:ext uri="{FF2B5EF4-FFF2-40B4-BE49-F238E27FC236}">
                <a16:creationId xmlns:a16="http://schemas.microsoft.com/office/drawing/2014/main" id="{70490150-B5CF-1E78-DB90-D56A4EC653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1"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B3D2166D-B16D-8C41-520C-51BFC3098289}"/>
              </a:ext>
            </a:extLst>
          </p:cNvPr>
          <p:cNvSpPr>
            <a:spLocks noGrp="1"/>
          </p:cNvSpPr>
          <p:nvPr>
            <p:ph type="title" idx="4294967295"/>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w Cen MT" panose="020B0602020104020603" pitchFamily="34" charset="0"/>
              </a:rPr>
              <a:t>Kiitos tästä kerrasta ja koko matkasta yhdessä!</a:t>
            </a:r>
          </a:p>
        </p:txBody>
      </p:sp>
      <p:cxnSp>
        <p:nvCxnSpPr>
          <p:cNvPr id="22"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0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13EA8643-5386-D0B3-636B-91AAA17D7310}"/>
              </a:ext>
            </a:extLst>
          </p:cNvPr>
          <p:cNvSpPr>
            <a:spLocks noGrp="1"/>
          </p:cNvSpPr>
          <p:nvPr>
            <p:ph type="title"/>
          </p:nvPr>
        </p:nvSpPr>
        <p:spPr>
          <a:xfrm>
            <a:off x="380901" y="350196"/>
            <a:ext cx="4646904" cy="1624520"/>
          </a:xfrm>
        </p:spPr>
        <p:txBody>
          <a:bodyPr anchor="ctr">
            <a:normAutofit/>
          </a:bodyPr>
          <a:lstStyle/>
          <a:p>
            <a:r>
              <a:rPr lang="fi-FI" dirty="0"/>
              <a:t>Kuulumiset</a:t>
            </a:r>
          </a:p>
        </p:txBody>
      </p:sp>
      <p:sp>
        <p:nvSpPr>
          <p:cNvPr id="3" name="Sisällön paikkamerkki 2">
            <a:extLst>
              <a:ext uri="{FF2B5EF4-FFF2-40B4-BE49-F238E27FC236}">
                <a16:creationId xmlns:a16="http://schemas.microsoft.com/office/drawing/2014/main" id="{72BEF880-2E1D-D7F4-77DA-AC71AF1D1DFB}"/>
              </a:ext>
            </a:extLst>
          </p:cNvPr>
          <p:cNvSpPr>
            <a:spLocks noGrp="1"/>
          </p:cNvSpPr>
          <p:nvPr>
            <p:ph idx="1"/>
          </p:nvPr>
        </p:nvSpPr>
        <p:spPr>
          <a:xfrm>
            <a:off x="380901" y="2894655"/>
            <a:ext cx="5408707" cy="3613149"/>
          </a:xfrm>
        </p:spPr>
        <p:txBody>
          <a:bodyPr anchor="ctr">
            <a:normAutofit fontScale="92500" lnSpcReduction="10000"/>
          </a:bodyPr>
          <a:lstStyle/>
          <a:p>
            <a:endParaRPr lang="fi-FI" sz="2000" dirty="0"/>
          </a:p>
          <a:p>
            <a:r>
              <a:rPr lang="fi-FI" sz="3000" dirty="0">
                <a:latin typeface="Tw Cen MT" panose="020B0602020104020603" pitchFamily="34" charset="0"/>
              </a:rPr>
              <a:t>Mitä hyviä tekoja olet tehnyt itsellesi ryhmäkertojen välillä?</a:t>
            </a:r>
          </a:p>
          <a:p>
            <a:r>
              <a:rPr lang="fi-FI" sz="3000" dirty="0">
                <a:latin typeface="Tw Cen MT" panose="020B0602020104020603" pitchFamily="34" charset="0"/>
              </a:rPr>
              <a:t>Mistä kiität itseäsi?</a:t>
            </a:r>
          </a:p>
          <a:p>
            <a:r>
              <a:rPr lang="fi-FI" sz="3000" dirty="0">
                <a:latin typeface="Tw Cen MT" panose="020B0602020104020603" pitchFamily="34" charset="0"/>
              </a:rPr>
              <a:t>Mitä jäi edellisestä kerrasta mieleen?</a:t>
            </a:r>
          </a:p>
          <a:p>
            <a:r>
              <a:rPr lang="fi-FI" sz="3000" dirty="0">
                <a:latin typeface="Tw Cen MT" panose="020B0602020104020603" pitchFamily="34" charset="0"/>
              </a:rPr>
              <a:t>Tuliko oivalluksia tai kysymyksiä, joita haluat nostaa yhteiseen keskusteluun?</a:t>
            </a:r>
          </a:p>
          <a:p>
            <a:pPr marL="0" indent="0">
              <a:buNone/>
            </a:pPr>
            <a:endParaRPr lang="fi-FI" sz="2000" dirty="0"/>
          </a:p>
          <a:p>
            <a:endParaRPr lang="fi-FI" sz="2000" dirty="0"/>
          </a:p>
          <a:p>
            <a:endParaRPr lang="fi-FI" sz="2000" dirty="0"/>
          </a:p>
        </p:txBody>
      </p:sp>
      <p:pic>
        <p:nvPicPr>
          <p:cNvPr id="5" name="Kuva 4">
            <a:extLst>
              <a:ext uri="{FF2B5EF4-FFF2-40B4-BE49-F238E27FC236}">
                <a16:creationId xmlns:a16="http://schemas.microsoft.com/office/drawing/2014/main" id="{2059B687-A900-51A1-F535-F87457A318CF}"/>
              </a:ext>
            </a:extLst>
          </p:cNvPr>
          <p:cNvPicPr>
            <a:picLocks noChangeAspect="1"/>
          </p:cNvPicPr>
          <p:nvPr/>
        </p:nvPicPr>
        <p:blipFill>
          <a:blip r:embed="rId2"/>
          <a:stretch>
            <a:fillRect/>
          </a:stretch>
        </p:blipFill>
        <p:spPr>
          <a:xfrm>
            <a:off x="6389180" y="1397101"/>
            <a:ext cx="5334462" cy="4346825"/>
          </a:xfrm>
          <a:prstGeom prst="rect">
            <a:avLst/>
          </a:prstGeom>
        </p:spPr>
      </p:pic>
    </p:spTree>
    <p:extLst>
      <p:ext uri="{BB962C8B-B14F-4D97-AF65-F5344CB8AC3E}">
        <p14:creationId xmlns:p14="http://schemas.microsoft.com/office/powerpoint/2010/main" val="105503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C0FF5-450F-C26F-40AA-B901C64D5A34}"/>
              </a:ext>
            </a:extLst>
          </p:cNvPr>
          <p:cNvSpPr>
            <a:spLocks noGrp="1"/>
          </p:cNvSpPr>
          <p:nvPr>
            <p:ph type="title"/>
          </p:nvPr>
        </p:nvSpPr>
        <p:spPr>
          <a:xfrm>
            <a:off x="838200" y="316139"/>
            <a:ext cx="10515600" cy="1325563"/>
          </a:xfrm>
        </p:spPr>
        <p:txBody>
          <a:bodyPr/>
          <a:lstStyle/>
          <a:p>
            <a:r>
              <a:rPr lang="en-GB" dirty="0"/>
              <a:t>Tapaamisen aikataulu – viimeinen ryhmäkerta</a:t>
            </a:r>
            <a:endParaRPr lang="en-FI" dirty="0"/>
          </a:p>
        </p:txBody>
      </p:sp>
      <p:sp>
        <p:nvSpPr>
          <p:cNvPr id="3" name="Sisällön paikkamerkki 2">
            <a:extLst>
              <a:ext uri="{FF2B5EF4-FFF2-40B4-BE49-F238E27FC236}">
                <a16:creationId xmlns:a16="http://schemas.microsoft.com/office/drawing/2014/main" id="{2C35CFC9-29E2-3F7F-1EF7-09BF061641CB}"/>
              </a:ext>
            </a:extLst>
          </p:cNvPr>
          <p:cNvSpPr>
            <a:spLocks noGrp="1"/>
          </p:cNvSpPr>
          <p:nvPr>
            <p:ph idx="1"/>
          </p:nvPr>
        </p:nvSpPr>
        <p:spPr>
          <a:xfrm>
            <a:off x="838200" y="2262909"/>
            <a:ext cx="10515600" cy="4464461"/>
          </a:xfrm>
        </p:spPr>
        <p:txBody>
          <a:bodyPr>
            <a:normAutofit/>
          </a:bodyPr>
          <a:lstStyle/>
          <a:p>
            <a:pPr marL="0" indent="0">
              <a:buNone/>
            </a:pPr>
            <a:r>
              <a:rPr lang="en-GB" dirty="0"/>
              <a:t>17.30		Kahvi ja kuulumiset</a:t>
            </a:r>
          </a:p>
          <a:p>
            <a:pPr marL="0" indent="0">
              <a:buNone/>
            </a:pPr>
            <a:r>
              <a:rPr lang="en-GB" dirty="0"/>
              <a:t>18.00		Välitehtävä ja palaute ryhmätoiminnasta nelikentän avulla</a:t>
            </a:r>
          </a:p>
          <a:p>
            <a:pPr marL="0" indent="0">
              <a:buNone/>
            </a:pPr>
            <a:r>
              <a:rPr lang="en-GB" dirty="0"/>
              <a:t>		TAUKO</a:t>
            </a:r>
          </a:p>
          <a:p>
            <a:pPr marL="0" indent="0">
              <a:buNone/>
            </a:pPr>
            <a:r>
              <a:rPr lang="en-GB" dirty="0"/>
              <a:t>19.10		Mistä tukea jatkossa?</a:t>
            </a:r>
          </a:p>
          <a:p>
            <a:pPr marL="0" indent="0">
              <a:buNone/>
            </a:pPr>
            <a:r>
              <a:rPr lang="en-GB" dirty="0"/>
              <a:t>19.40		Palautteen antaminen toisille	</a:t>
            </a:r>
          </a:p>
          <a:p>
            <a:pPr marL="0" indent="0">
              <a:buNone/>
            </a:pPr>
            <a:r>
              <a:rPr lang="en-GB" dirty="0"/>
              <a:t>20.00		Kiitos yhteisestä matkasta ja hyvää jatkoa!		</a:t>
            </a:r>
            <a:endParaRPr lang="en-FI" dirty="0"/>
          </a:p>
        </p:txBody>
      </p:sp>
    </p:spTree>
    <p:extLst>
      <p:ext uri="{BB962C8B-B14F-4D97-AF65-F5344CB8AC3E}">
        <p14:creationId xmlns:p14="http://schemas.microsoft.com/office/powerpoint/2010/main" val="29032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16D052-A7E5-A579-C385-4863500CB4EE}"/>
              </a:ext>
            </a:extLst>
          </p:cNvPr>
          <p:cNvSpPr>
            <a:spLocks noGrp="1"/>
          </p:cNvSpPr>
          <p:nvPr>
            <p:ph type="title"/>
          </p:nvPr>
        </p:nvSpPr>
        <p:spPr>
          <a:xfrm>
            <a:off x="745236" y="449013"/>
            <a:ext cx="10701528" cy="1325563"/>
          </a:xfrm>
        </p:spPr>
        <p:txBody>
          <a:bodyPr>
            <a:normAutofit/>
          </a:bodyPr>
          <a:lstStyle/>
          <a:p>
            <a:r>
              <a:rPr lang="fi-FI" dirty="0"/>
              <a:t>Palautteen käsittely nelikenttätyöskentelyn</a:t>
            </a:r>
            <a:br>
              <a:rPr lang="fi-FI" dirty="0"/>
            </a:br>
            <a:r>
              <a:rPr lang="fi-FI" dirty="0"/>
              <a:t>avulla</a:t>
            </a:r>
          </a:p>
        </p:txBody>
      </p:sp>
      <p:pic>
        <p:nvPicPr>
          <p:cNvPr id="1026" name="Picture 2" descr="Kuva, joka sisältää kohteen teksti, käyntikortti, vektorigrafiikka&#10;&#10;Kuvaus luotu automaattisesti">
            <a:extLst>
              <a:ext uri="{FF2B5EF4-FFF2-40B4-BE49-F238E27FC236}">
                <a16:creationId xmlns:a16="http://schemas.microsoft.com/office/drawing/2014/main" id="{E90FC4B9-576A-A9CE-7F4A-917C875166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905" y="2057649"/>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32244DB0-5358-EA81-0600-48E3A0392E03}"/>
              </a:ext>
            </a:extLst>
          </p:cNvPr>
          <p:cNvSpPr txBox="1"/>
          <p:nvPr/>
        </p:nvSpPr>
        <p:spPr>
          <a:xfrm>
            <a:off x="6187689" y="3665954"/>
            <a:ext cx="559241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solidFill>
                  <a:srgbClr val="01A4CD"/>
                </a:solidFill>
                <a:effectLst/>
                <a:uLnTx/>
                <a:uFillTx/>
                <a:latin typeface="Tw Cen MT" panose="020B0602020104020603" pitchFamily="34" charset="0"/>
                <a:ea typeface="+mn-ea"/>
                <a:cs typeface="+mn-cs"/>
                <a:hlinkClick r:id="rId3">
                  <a:extLst>
                    <a:ext uri="{A12FA001-AC4F-418D-AE19-62706E023703}">
                      <ahyp:hlinkClr xmlns:ahyp="http://schemas.microsoft.com/office/drawing/2018/hyperlinkcolor" val="tx"/>
                    </a:ext>
                  </a:extLst>
                </a:hlinkClick>
              </a:rPr>
              <a:t>Tästä linkistä pääsette katsomaan nelikenttätyöskentelyn ohjevideon</a:t>
            </a:r>
            <a:endParaRPr kumimoji="0" lang="fi-FI" sz="2800" b="0" i="0" u="none" strike="noStrike" kern="1200" cap="none" spc="0" normalizeH="0" baseline="0" noProof="0" dirty="0">
              <a:ln>
                <a:noFill/>
              </a:ln>
              <a:solidFill>
                <a:srgbClr val="01A4CD"/>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7613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E60EC2-5BFE-F2CA-C670-1C62CEE8151F}"/>
              </a:ext>
            </a:extLst>
          </p:cNvPr>
          <p:cNvSpPr>
            <a:spLocks noGrp="1"/>
          </p:cNvSpPr>
          <p:nvPr>
            <p:ph type="title"/>
          </p:nvPr>
        </p:nvSpPr>
        <p:spPr>
          <a:xfrm>
            <a:off x="838199" y="374361"/>
            <a:ext cx="10515601" cy="687821"/>
          </a:xfrm>
        </p:spPr>
        <p:txBody>
          <a:bodyPr>
            <a:normAutofit/>
          </a:bodyPr>
          <a:lstStyle/>
          <a:p>
            <a:r>
              <a:rPr lang="fi-FI" sz="4000" dirty="0"/>
              <a:t>Ohjeistus nelikenttätyöskentelyyn</a:t>
            </a:r>
          </a:p>
        </p:txBody>
      </p:sp>
      <p:sp>
        <p:nvSpPr>
          <p:cNvPr id="3" name="Sisällön paikkamerkki 2">
            <a:extLst>
              <a:ext uri="{FF2B5EF4-FFF2-40B4-BE49-F238E27FC236}">
                <a16:creationId xmlns:a16="http://schemas.microsoft.com/office/drawing/2014/main" id="{CCFFF23F-3BC5-585B-5086-C41DEAA3E464}"/>
              </a:ext>
            </a:extLst>
          </p:cNvPr>
          <p:cNvSpPr>
            <a:spLocks noGrp="1"/>
          </p:cNvSpPr>
          <p:nvPr>
            <p:ph idx="1"/>
          </p:nvPr>
        </p:nvSpPr>
        <p:spPr>
          <a:xfrm>
            <a:off x="838200" y="1385455"/>
            <a:ext cx="10515600" cy="4791508"/>
          </a:xfrm>
        </p:spPr>
        <p:txBody>
          <a:bodyPr>
            <a:normAutofit lnSpcReduction="10000"/>
          </a:bodyPr>
          <a:lstStyle/>
          <a:p>
            <a:pPr marL="0" indent="0">
              <a:buNone/>
            </a:pPr>
            <a:r>
              <a:rPr lang="fi-FI" sz="2200" b="0" i="0" dirty="0">
                <a:solidFill>
                  <a:srgbClr val="212529"/>
                </a:solidFill>
                <a:effectLst/>
              </a:rPr>
              <a:t>Pohdi kulkemaasi matkaa Tyypit</a:t>
            </a:r>
            <a:r>
              <a:rPr lang="fi-FI" sz="2200" b="0" i="0" dirty="0">
                <a:solidFill>
                  <a:schemeClr val="accent5"/>
                </a:solidFill>
                <a:effectLst/>
              </a:rPr>
              <a:t>kaksi</a:t>
            </a:r>
            <a:r>
              <a:rPr lang="fi-FI" sz="2200" b="0" i="0" dirty="0">
                <a:solidFill>
                  <a:srgbClr val="212529"/>
                </a:solidFill>
                <a:effectLst/>
              </a:rPr>
              <a:t>-ryhmässä. Mitä ryhmä on sinulle antanut, mitä olet jäänyt kaipaamaan? </a:t>
            </a:r>
          </a:p>
          <a:p>
            <a:pPr marL="0" indent="0">
              <a:buNone/>
            </a:pPr>
            <a:endParaRPr lang="fi-FI" sz="2200" dirty="0">
              <a:solidFill>
                <a:srgbClr val="212529"/>
              </a:solidFill>
            </a:endParaRPr>
          </a:p>
          <a:p>
            <a:pPr marL="0" indent="0">
              <a:buNone/>
            </a:pPr>
            <a:r>
              <a:rPr lang="fi-FI" sz="2200" dirty="0">
                <a:solidFill>
                  <a:srgbClr val="212529"/>
                </a:solidFill>
              </a:rPr>
              <a:t>Nelikenttätyöskentely Oppimiskahvila-menetelmää käyttäen:</a:t>
            </a:r>
          </a:p>
          <a:p>
            <a:r>
              <a:rPr lang="fi-FI" sz="2200" dirty="0">
                <a:solidFill>
                  <a:srgbClr val="212529"/>
                </a:solidFill>
              </a:rPr>
              <a:t>4 työskentelypistettä seinillä tai pöydillä, joissa tulosteina tai fläpeillä Tieto-Taito-Tunne-Suhtautuminen –kysymykset. Ryhmäläisten jako 4 pienryhmään.</a:t>
            </a:r>
          </a:p>
          <a:p>
            <a:r>
              <a:rPr lang="fi-FI" sz="2200" dirty="0">
                <a:solidFill>
                  <a:srgbClr val="212529"/>
                </a:solidFill>
              </a:rPr>
              <a:t>Aloitus: Jakautukaa näille neljälle työskentelypisteelle ja  keskustelkaa pisteellä olevasta nelikentän kysymyksestä ja kirjatkaa ylös keskustelun keskeisimmät asiat. Aikaa noin 10 minuuttia, jonka jälkeen siirtyminen seuraavalle pisteelle. Sovitaan, että ryhmät kulkevat myötäpäivään ja kaikki ryhmät siirtyvät samaan aikaan..</a:t>
            </a:r>
          </a:p>
          <a:p>
            <a:r>
              <a:rPr lang="fi-FI" sz="2200" dirty="0">
                <a:solidFill>
                  <a:srgbClr val="212529"/>
                </a:solidFill>
              </a:rPr>
              <a:t>Seuraavalla pisteellä näette edellisen ryhmän tuotokset. Keskustelkaa niistä ja lisätkää omia ajatuksianne samalle fläpille. Ja aikaa on taas 10 min. Ryhmät kiertävät näin pisteeltä toiselle neljässä ryhmässä, kunnes kaikki ryhmät ovat käyneet kaikilla neljällä pisteellä. </a:t>
            </a:r>
            <a:r>
              <a:rPr lang="fi-FI" dirty="0">
                <a:solidFill>
                  <a:srgbClr val="212529"/>
                </a:solidFill>
              </a:rPr>
              <a:t> </a:t>
            </a:r>
            <a:endParaRPr lang="fi-FI" dirty="0"/>
          </a:p>
        </p:txBody>
      </p:sp>
    </p:spTree>
    <p:extLst>
      <p:ext uri="{BB962C8B-B14F-4D97-AF65-F5344CB8AC3E}">
        <p14:creationId xmlns:p14="http://schemas.microsoft.com/office/powerpoint/2010/main" val="71518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kaavio&#10;&#10;Kuvaus luotu automaattisesti">
            <a:extLst>
              <a:ext uri="{FF2B5EF4-FFF2-40B4-BE49-F238E27FC236}">
                <a16:creationId xmlns:a16="http://schemas.microsoft.com/office/drawing/2014/main" id="{A6407018-6674-2292-A220-BDA5433400D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5910760" cy="4562107"/>
          </a:xfrm>
          <a:prstGeom prst="rect">
            <a:avLst/>
          </a:prstGeom>
        </p:spPr>
      </p:pic>
      <p:sp>
        <p:nvSpPr>
          <p:cNvPr id="4" name="Tekstiruutu 3">
            <a:extLst>
              <a:ext uri="{FF2B5EF4-FFF2-40B4-BE49-F238E27FC236}">
                <a16:creationId xmlns:a16="http://schemas.microsoft.com/office/drawing/2014/main" id="{F017C2DE-F4AC-D4F9-BA59-76D6D928F489}"/>
              </a:ext>
            </a:extLst>
          </p:cNvPr>
          <p:cNvSpPr txBox="1"/>
          <p:nvPr/>
        </p:nvSpPr>
        <p:spPr>
          <a:xfrm>
            <a:off x="4952074" y="4245913"/>
            <a:ext cx="6629399" cy="1815882"/>
          </a:xfrm>
          <a:prstGeom prst="rect">
            <a:avLst/>
          </a:prstGeom>
          <a:noFill/>
        </p:spPr>
        <p:txBody>
          <a:bodyPr wrap="square" rtlCol="0">
            <a:spAutoFit/>
          </a:bodyPr>
          <a:lstStyle/>
          <a:p>
            <a:r>
              <a:rPr lang="fi-FI" sz="2800" b="1" dirty="0">
                <a:latin typeface="Tw Cen MT" panose="020B0602020104020603" pitchFamily="34" charset="0"/>
              </a:rPr>
              <a:t>Mikä</a:t>
            </a:r>
            <a:r>
              <a:rPr lang="fi-FI" sz="2800" dirty="0">
                <a:latin typeface="Tw Cen MT" panose="020B0602020104020603" pitchFamily="34" charset="0"/>
              </a:rPr>
              <a:t> ryhmässä saatu </a:t>
            </a:r>
            <a:r>
              <a:rPr lang="fi-FI" sz="2800" b="1" dirty="0">
                <a:latin typeface="Tw Cen MT" panose="020B0602020104020603" pitchFamily="34" charset="0"/>
              </a:rPr>
              <a:t>tieto</a:t>
            </a:r>
            <a:r>
              <a:rPr lang="fi-FI" sz="2800" dirty="0">
                <a:latin typeface="Tw Cen MT" panose="020B0602020104020603" pitchFamily="34" charset="0"/>
              </a:rPr>
              <a:t> on ollut sinulle tärkeää, hyödyllistä tai merkityksellistä? Kerro konkreettisia asioita.</a:t>
            </a:r>
          </a:p>
          <a:p>
            <a:r>
              <a:rPr lang="fi-FI" sz="2800" dirty="0">
                <a:latin typeface="Tw Cen MT" panose="020B0602020104020603" pitchFamily="34" charset="0"/>
              </a:rPr>
              <a:t>Ravitsemus, uni ja lepo, lääkehoito ja liikunta</a:t>
            </a:r>
          </a:p>
        </p:txBody>
      </p:sp>
    </p:spTree>
    <p:extLst>
      <p:ext uri="{BB962C8B-B14F-4D97-AF65-F5344CB8AC3E}">
        <p14:creationId xmlns:p14="http://schemas.microsoft.com/office/powerpoint/2010/main" val="107529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kaavio, nuoli&#10;&#10;Kuvaus luotu automaattisesti">
            <a:extLst>
              <a:ext uri="{FF2B5EF4-FFF2-40B4-BE49-F238E27FC236}">
                <a16:creationId xmlns:a16="http://schemas.microsoft.com/office/drawing/2014/main" id="{AAC1E582-967D-3DA0-B729-0D0C1CE451E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72632" y="0"/>
            <a:ext cx="6119368" cy="4947285"/>
          </a:xfrm>
          <a:prstGeom prst="rect">
            <a:avLst/>
          </a:prstGeom>
        </p:spPr>
      </p:pic>
      <p:sp>
        <p:nvSpPr>
          <p:cNvPr id="4" name="Tekstiruutu 3">
            <a:extLst>
              <a:ext uri="{FF2B5EF4-FFF2-40B4-BE49-F238E27FC236}">
                <a16:creationId xmlns:a16="http://schemas.microsoft.com/office/drawing/2014/main" id="{C20A6ACB-5755-165A-68EB-55C29302F8D6}"/>
              </a:ext>
            </a:extLst>
          </p:cNvPr>
          <p:cNvSpPr txBox="1"/>
          <p:nvPr/>
        </p:nvSpPr>
        <p:spPr>
          <a:xfrm>
            <a:off x="470618" y="4765813"/>
            <a:ext cx="7040879" cy="1384995"/>
          </a:xfrm>
          <a:prstGeom prst="rect">
            <a:avLst/>
          </a:prstGeom>
          <a:noFill/>
        </p:spPr>
        <p:txBody>
          <a:bodyPr wrap="square" rtlCol="0">
            <a:spAutoFit/>
          </a:bodyPr>
          <a:lstStyle/>
          <a:p>
            <a:r>
              <a:rPr lang="fi-FI" sz="2800" b="1" dirty="0">
                <a:latin typeface="Tw Cen MT" panose="020B0602020104020603" pitchFamily="34" charset="0"/>
              </a:rPr>
              <a:t>Millaisia taitoja </a:t>
            </a:r>
            <a:r>
              <a:rPr lang="fi-FI" sz="2800" dirty="0">
                <a:latin typeface="Tw Cen MT" panose="020B0602020104020603" pitchFamily="34" charset="0"/>
              </a:rPr>
              <a:t>olet oppinut vertaisryhmässä ja miten ne näkyvät arjessasi?</a:t>
            </a:r>
          </a:p>
          <a:p>
            <a:r>
              <a:rPr lang="fi-FI" sz="2800" dirty="0">
                <a:latin typeface="Tw Cen MT" panose="020B0602020104020603" pitchFamily="34" charset="0"/>
              </a:rPr>
              <a:t>Ravitsemus, uni ja lepo, lääkehoito, liikunta</a:t>
            </a:r>
          </a:p>
        </p:txBody>
      </p:sp>
    </p:spTree>
    <p:extLst>
      <p:ext uri="{BB962C8B-B14F-4D97-AF65-F5344CB8AC3E}">
        <p14:creationId xmlns:p14="http://schemas.microsoft.com/office/powerpoint/2010/main" val="1610396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kaavio&#10;&#10;Kuvaus luotu automaattisesti">
            <a:extLst>
              <a:ext uri="{FF2B5EF4-FFF2-40B4-BE49-F238E27FC236}">
                <a16:creationId xmlns:a16="http://schemas.microsoft.com/office/drawing/2014/main" id="{996D0C67-46FC-6FD4-56A0-987E0C27081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27480" y="2114550"/>
            <a:ext cx="5764520" cy="4743450"/>
          </a:xfrm>
          <a:prstGeom prst="rect">
            <a:avLst/>
          </a:prstGeom>
        </p:spPr>
      </p:pic>
      <p:sp>
        <p:nvSpPr>
          <p:cNvPr id="4" name="Tekstiruutu 3">
            <a:extLst>
              <a:ext uri="{FF2B5EF4-FFF2-40B4-BE49-F238E27FC236}">
                <a16:creationId xmlns:a16="http://schemas.microsoft.com/office/drawing/2014/main" id="{C9373C88-26E9-82A1-B8D8-32E39F0B46C6}"/>
              </a:ext>
            </a:extLst>
          </p:cNvPr>
          <p:cNvSpPr txBox="1"/>
          <p:nvPr/>
        </p:nvSpPr>
        <p:spPr>
          <a:xfrm>
            <a:off x="572243" y="886073"/>
            <a:ext cx="6325513" cy="954107"/>
          </a:xfrm>
          <a:prstGeom prst="rect">
            <a:avLst/>
          </a:prstGeom>
          <a:noFill/>
        </p:spPr>
        <p:txBody>
          <a:bodyPr wrap="square" rtlCol="0">
            <a:spAutoFit/>
          </a:bodyPr>
          <a:lstStyle/>
          <a:p>
            <a:r>
              <a:rPr lang="fi-FI" sz="2800" dirty="0">
                <a:latin typeface="Tw Cen MT" panose="020B0602020104020603" pitchFamily="34" charset="0"/>
              </a:rPr>
              <a:t>Miten vertaisryhmä on auttanut sinua </a:t>
            </a:r>
            <a:r>
              <a:rPr lang="fi-FI" sz="2800" b="1" dirty="0">
                <a:latin typeface="Tw Cen MT" panose="020B0602020104020603" pitchFamily="34" charset="0"/>
              </a:rPr>
              <a:t>tunteiden</a:t>
            </a:r>
            <a:r>
              <a:rPr lang="fi-FI" sz="2800" dirty="0">
                <a:latin typeface="Tw Cen MT" panose="020B0602020104020603" pitchFamily="34" charset="0"/>
              </a:rPr>
              <a:t> käsittelyssä?</a:t>
            </a:r>
          </a:p>
        </p:txBody>
      </p:sp>
    </p:spTree>
    <p:extLst>
      <p:ext uri="{BB962C8B-B14F-4D97-AF65-F5344CB8AC3E}">
        <p14:creationId xmlns:p14="http://schemas.microsoft.com/office/powerpoint/2010/main" val="47735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1BBE63F7-9FCC-6F66-9A18-B8336A08BE2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615287"/>
            <a:ext cx="5253990" cy="4242713"/>
          </a:xfrm>
          <a:prstGeom prst="rect">
            <a:avLst/>
          </a:prstGeom>
        </p:spPr>
      </p:pic>
      <p:sp>
        <p:nvSpPr>
          <p:cNvPr id="6" name="Tekstiruutu 5">
            <a:extLst>
              <a:ext uri="{FF2B5EF4-FFF2-40B4-BE49-F238E27FC236}">
                <a16:creationId xmlns:a16="http://schemas.microsoft.com/office/drawing/2014/main" id="{5383C935-68CE-A6EE-4DC5-301870089CFB}"/>
              </a:ext>
            </a:extLst>
          </p:cNvPr>
          <p:cNvSpPr txBox="1"/>
          <p:nvPr/>
        </p:nvSpPr>
        <p:spPr>
          <a:xfrm>
            <a:off x="4469793" y="429789"/>
            <a:ext cx="8060138" cy="954107"/>
          </a:xfrm>
          <a:prstGeom prst="rect">
            <a:avLst/>
          </a:prstGeom>
          <a:noFill/>
        </p:spPr>
        <p:txBody>
          <a:bodyPr wrap="square">
            <a:spAutoFit/>
          </a:bodyPr>
          <a:lstStyle/>
          <a:p>
            <a:r>
              <a:rPr lang="fi-FI" sz="2800" dirty="0">
                <a:latin typeface="Tw Cen MT" panose="020B0602020104020603" pitchFamily="34" charset="0"/>
              </a:rPr>
              <a:t>Miten </a:t>
            </a:r>
            <a:r>
              <a:rPr lang="fi-FI" sz="2800" b="1" dirty="0">
                <a:latin typeface="Tw Cen MT" panose="020B0602020104020603" pitchFamily="34" charset="0"/>
              </a:rPr>
              <a:t>suhtautumisesi</a:t>
            </a:r>
            <a:r>
              <a:rPr lang="fi-FI" sz="2800" dirty="0">
                <a:latin typeface="Tw Cen MT" panose="020B0602020104020603" pitchFamily="34" charset="0"/>
              </a:rPr>
              <a:t> on muuttunut diabetekseen ja omahoitoosi  vertaisryhmän aikana?</a:t>
            </a:r>
          </a:p>
        </p:txBody>
      </p:sp>
    </p:spTree>
    <p:extLst>
      <p:ext uri="{BB962C8B-B14F-4D97-AF65-F5344CB8AC3E}">
        <p14:creationId xmlns:p14="http://schemas.microsoft.com/office/powerpoint/2010/main" val="3244968523"/>
      </p:ext>
    </p:extLst>
  </p:cSld>
  <p:clrMapOvr>
    <a:masterClrMapping/>
  </p:clrMapOvr>
</p:sld>
</file>

<file path=ppt/theme/theme1.xml><?xml version="1.0" encoding="utf-8"?>
<a:theme xmlns:a="http://schemas.openxmlformats.org/drawingml/2006/main" name="Office-teema">
  <a:themeElements>
    <a:clrScheme name="Tyypitkaksi">
      <a:dk1>
        <a:sysClr val="windowText" lastClr="000000"/>
      </a:dk1>
      <a:lt1>
        <a:sysClr val="window" lastClr="FFFFFF"/>
      </a:lt1>
      <a:dk2>
        <a:srgbClr val="44546A"/>
      </a:dk2>
      <a:lt2>
        <a:srgbClr val="E7E6E6"/>
      </a:lt2>
      <a:accent1>
        <a:srgbClr val="00A4CC"/>
      </a:accent1>
      <a:accent2>
        <a:srgbClr val="E2282B"/>
      </a:accent2>
      <a:accent3>
        <a:srgbClr val="FFD53C"/>
      </a:accent3>
      <a:accent4>
        <a:srgbClr val="00A4CC"/>
      </a:accent4>
      <a:accent5>
        <a:srgbClr val="E2282B"/>
      </a:accent5>
      <a:accent6>
        <a:srgbClr val="FFD53C"/>
      </a:accent6>
      <a:hlink>
        <a:srgbClr val="000000"/>
      </a:hlink>
      <a:folHlink>
        <a:srgbClr val="000000"/>
      </a:folHlink>
    </a:clrScheme>
    <a:fontScheme name="Tyypitkaksi">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fa5911-5461-4b94-9a6c-6b7bf4f35890">
      <Terms xmlns="http://schemas.microsoft.com/office/infopath/2007/PartnerControls"/>
    </lcf76f155ced4ddcb4097134ff3c332f>
    <TaxCatchAll xmlns="8efd7d94-2a76-4e2d-a1f4-92279b8d23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EEF33302B5538F4DA15CDBADC3121BE5" ma:contentTypeVersion="18" ma:contentTypeDescription="Luo uusi asiakirja." ma:contentTypeScope="" ma:versionID="f98e895a1fe8ddac19b7411c6746cd27">
  <xsd:schema xmlns:xsd="http://www.w3.org/2001/XMLSchema" xmlns:xs="http://www.w3.org/2001/XMLSchema" xmlns:p="http://schemas.microsoft.com/office/2006/metadata/properties" xmlns:ns2="e9fa5911-5461-4b94-9a6c-6b7bf4f35890" xmlns:ns3="8efd7d94-2a76-4e2d-a1f4-92279b8d235b" targetNamespace="http://schemas.microsoft.com/office/2006/metadata/properties" ma:root="true" ma:fieldsID="1b9993f426965cc036a3f0952e49bee6" ns2:_="" ns3:_="">
    <xsd:import namespace="e9fa5911-5461-4b94-9a6c-6b7bf4f35890"/>
    <xsd:import namespace="8efd7d94-2a76-4e2d-a1f4-92279b8d23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a5911-5461-4b94-9a6c-6b7bf4f3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752e4810-4fa3-4f0d-a0a7-03219c71d9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fd7d94-2a76-4e2d-a1f4-92279b8d235b"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a83e0afb-30b5-44cf-91b9-1a443c02f894}" ma:internalName="TaxCatchAll" ma:showField="CatchAllData" ma:web="8efd7d94-2a76-4e2d-a1f4-92279b8d23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F9063F-930F-4A16-9FC5-CFECF1A3BD5B}">
  <ds:schemaRefs>
    <ds:schemaRef ds:uri="http://schemas.microsoft.com/sharepoint/v3/contenttype/forms"/>
  </ds:schemaRefs>
</ds:datastoreItem>
</file>

<file path=customXml/itemProps2.xml><?xml version="1.0" encoding="utf-8"?>
<ds:datastoreItem xmlns:ds="http://schemas.openxmlformats.org/officeDocument/2006/customXml" ds:itemID="{F3E38FA8-9BBF-4521-8A5A-7192AE283B6C}">
  <ds:schemaRefs>
    <ds:schemaRef ds:uri="8efd7d94-2a76-4e2d-a1f4-92279b8d235b"/>
    <ds:schemaRef ds:uri="http://schemas.microsoft.com/office/infopath/2007/PartnerControls"/>
    <ds:schemaRef ds:uri="http://schemas.microsoft.com/office/2006/documentManagement/types"/>
    <ds:schemaRef ds:uri="http://purl.org/dc/dcmitype/"/>
    <ds:schemaRef ds:uri="http://purl.org/dc/elements/1.1/"/>
    <ds:schemaRef ds:uri="e9fa5911-5461-4b94-9a6c-6b7bf4f35890"/>
    <ds:schemaRef ds:uri="http://purl.org/dc/term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DF22958-9162-473C-BBEC-7BBA5E951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a5911-5461-4b94-9a6c-6b7bf4f35890"/>
    <ds:schemaRef ds:uri="8efd7d94-2a76-4e2d-a1f4-92279b8d2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472</Words>
  <Application>Microsoft Office PowerPoint</Application>
  <PresentationFormat>Laajakuva</PresentationFormat>
  <Paragraphs>51</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16</vt:i4>
      </vt:variant>
    </vt:vector>
  </HeadingPairs>
  <TitlesOfParts>
    <vt:vector size="24" baseType="lpstr">
      <vt:lpstr>Arial</vt:lpstr>
      <vt:lpstr>Calibri</vt:lpstr>
      <vt:lpstr>Calibri Light</vt:lpstr>
      <vt:lpstr>Tw Cen MT</vt:lpstr>
      <vt:lpstr>Office-teema</vt:lpstr>
      <vt:lpstr>1_Mukautettu suunnittelumalli</vt:lpstr>
      <vt:lpstr>Mukautettu suunnittelumalli</vt:lpstr>
      <vt:lpstr>Office-teema</vt:lpstr>
      <vt:lpstr>PowerPoint-esitys</vt:lpstr>
      <vt:lpstr>Kuulumiset</vt:lpstr>
      <vt:lpstr>Tapaamisen aikataulu – viimeinen ryhmäkerta</vt:lpstr>
      <vt:lpstr>Palautteen käsittely nelikenttätyöskentelyn avulla</vt:lpstr>
      <vt:lpstr>Ohjeistus nelikenttätyöskentelyyn</vt:lpstr>
      <vt:lpstr>PowerPoint-esitys</vt:lpstr>
      <vt:lpstr>PowerPoint-esitys</vt:lpstr>
      <vt:lpstr>PowerPoint-esitys</vt:lpstr>
      <vt:lpstr>PowerPoint-esitys</vt:lpstr>
      <vt:lpstr>Nelikenttätyöskentelyn purku yhteisesti</vt:lpstr>
      <vt:lpstr>PowerPoint-esitys</vt:lpstr>
      <vt:lpstr>Mistä tukea jatkossa?</vt:lpstr>
      <vt:lpstr>Palautteen antaminen toisille</vt:lpstr>
      <vt:lpstr>Palautteen antaminen toisille</vt:lpstr>
      <vt:lpstr>Tunnelmat/palaute tästä kerrasta</vt:lpstr>
      <vt:lpstr>Kiitos tästä kerrasta ja koko matkasta yhdessä!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Viimeinen ryhmäkerta -diat</dc:title>
  <dc:creator/>
  <cp:lastModifiedBy/>
  <cp:revision>1</cp:revision>
  <dcterms:created xsi:type="dcterms:W3CDTF">2024-11-19T13:04:56Z</dcterms:created>
  <dcterms:modified xsi:type="dcterms:W3CDTF">2024-11-19T13:37:41Z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0x010100EEF33302B5538F4DA15CDBADC3121BE5</vt:lpwstr>
  </property>
</Properties>
</file>