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61" r:id="rId2"/>
    <p:sldId id="260" r:id="rId3"/>
    <p:sldId id="256" r:id="rId4"/>
    <p:sldId id="257"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D62C9F-9942-4D87-AB43-A6DF3EB4AE60}" v="4" dt="2025-06-07T15:11:56.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2" d="100"/>
          <a:sy n="52" d="100"/>
        </p:scale>
        <p:origin x="122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5B2358-A8A9-140E-660D-08123A2DA23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a:p>
        </p:txBody>
      </p:sp>
      <p:sp>
        <p:nvSpPr>
          <p:cNvPr id="3" name="Alaotsikko 2">
            <a:extLst>
              <a:ext uri="{FF2B5EF4-FFF2-40B4-BE49-F238E27FC236}">
                <a16:creationId xmlns:a16="http://schemas.microsoft.com/office/drawing/2014/main" id="{108DC0A9-0D12-17F2-DB4F-D067D1557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Päivämäärän paikkamerkki 3">
            <a:extLst>
              <a:ext uri="{FF2B5EF4-FFF2-40B4-BE49-F238E27FC236}">
                <a16:creationId xmlns:a16="http://schemas.microsoft.com/office/drawing/2014/main" id="{FF1A1336-25F8-9E46-13B4-9E3604FBE3FE}"/>
              </a:ext>
            </a:extLst>
          </p:cNvPr>
          <p:cNvSpPr>
            <a:spLocks noGrp="1"/>
          </p:cNvSpPr>
          <p:nvPr>
            <p:ph type="dt" sz="half" idx="10"/>
          </p:nvPr>
        </p:nvSpPr>
        <p:spPr/>
        <p:txBody>
          <a:bodyPr/>
          <a:lstStyle/>
          <a:p>
            <a:fld id="{436F6AA8-8043-4A9D-B6D1-AB41A3379DE6}" type="datetimeFigureOut">
              <a:rPr lang="en-US" smtClean="0"/>
              <a:t>6/7/2025</a:t>
            </a:fld>
            <a:endParaRPr lang="en-US"/>
          </a:p>
        </p:txBody>
      </p:sp>
      <p:sp>
        <p:nvSpPr>
          <p:cNvPr id="5" name="Alatunnisteen paikkamerkki 4">
            <a:extLst>
              <a:ext uri="{FF2B5EF4-FFF2-40B4-BE49-F238E27FC236}">
                <a16:creationId xmlns:a16="http://schemas.microsoft.com/office/drawing/2014/main" id="{04BDEFED-772D-1330-27E3-BE0E7C3879C7}"/>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8507B2C7-2022-13A6-A172-3E971615381B}"/>
              </a:ext>
            </a:extLst>
          </p:cNvPr>
          <p:cNvSpPr>
            <a:spLocks noGrp="1"/>
          </p:cNvSpPr>
          <p:nvPr>
            <p:ph type="sldNum" sz="quarter" idx="12"/>
          </p:nvPr>
        </p:nvSpPr>
        <p:spPr/>
        <p:txBody>
          <a:bodyPr/>
          <a:lstStyle/>
          <a:p>
            <a:fld id="{1D353489-45A0-4C80-A17B-C5B5D9555930}" type="slidenum">
              <a:rPr lang="en-US" smtClean="0"/>
              <a:t>‹#›</a:t>
            </a:fld>
            <a:endParaRPr lang="en-US"/>
          </a:p>
        </p:txBody>
      </p:sp>
    </p:spTree>
    <p:extLst>
      <p:ext uri="{BB962C8B-B14F-4D97-AF65-F5344CB8AC3E}">
        <p14:creationId xmlns:p14="http://schemas.microsoft.com/office/powerpoint/2010/main" val="89945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927241-10C6-F4B0-EB81-B27C209B23C5}"/>
              </a:ext>
            </a:extLst>
          </p:cNvPr>
          <p:cNvSpPr>
            <a:spLocks noGrp="1"/>
          </p:cNvSpPr>
          <p:nvPr>
            <p:ph type="title"/>
          </p:nvPr>
        </p:nvSpPr>
        <p:spPr/>
        <p:txBody>
          <a:bodyPr/>
          <a:lstStyle/>
          <a:p>
            <a:r>
              <a:rPr lang="fi-FI"/>
              <a:t>Muokkaa ots. perustyyl. napsautt.</a:t>
            </a:r>
            <a:endParaRPr lang="en-US"/>
          </a:p>
        </p:txBody>
      </p:sp>
      <p:sp>
        <p:nvSpPr>
          <p:cNvPr id="3" name="Pystysuoran tekstin paikkamerkki 2">
            <a:extLst>
              <a:ext uri="{FF2B5EF4-FFF2-40B4-BE49-F238E27FC236}">
                <a16:creationId xmlns:a16="http://schemas.microsoft.com/office/drawing/2014/main" id="{1FAD9B24-270C-5D8F-5C0A-C992115EE36D}"/>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7928C684-2F1C-3137-2C6A-F2B8C77737AD}"/>
              </a:ext>
            </a:extLst>
          </p:cNvPr>
          <p:cNvSpPr>
            <a:spLocks noGrp="1"/>
          </p:cNvSpPr>
          <p:nvPr>
            <p:ph type="dt" sz="half" idx="10"/>
          </p:nvPr>
        </p:nvSpPr>
        <p:spPr/>
        <p:txBody>
          <a:bodyPr/>
          <a:lstStyle/>
          <a:p>
            <a:fld id="{436F6AA8-8043-4A9D-B6D1-AB41A3379DE6}" type="datetimeFigureOut">
              <a:rPr lang="en-US" smtClean="0"/>
              <a:t>6/7/2025</a:t>
            </a:fld>
            <a:endParaRPr lang="en-US"/>
          </a:p>
        </p:txBody>
      </p:sp>
      <p:sp>
        <p:nvSpPr>
          <p:cNvPr id="5" name="Alatunnisteen paikkamerkki 4">
            <a:extLst>
              <a:ext uri="{FF2B5EF4-FFF2-40B4-BE49-F238E27FC236}">
                <a16:creationId xmlns:a16="http://schemas.microsoft.com/office/drawing/2014/main" id="{EE2DFE32-7620-713D-C851-DFC644E0F694}"/>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A4096B53-AE04-3DF9-9937-B3CF5B39A94B}"/>
              </a:ext>
            </a:extLst>
          </p:cNvPr>
          <p:cNvSpPr>
            <a:spLocks noGrp="1"/>
          </p:cNvSpPr>
          <p:nvPr>
            <p:ph type="sldNum" sz="quarter" idx="12"/>
          </p:nvPr>
        </p:nvSpPr>
        <p:spPr/>
        <p:txBody>
          <a:bodyPr/>
          <a:lstStyle/>
          <a:p>
            <a:fld id="{1D353489-45A0-4C80-A17B-C5B5D9555930}" type="slidenum">
              <a:rPr lang="en-US" smtClean="0"/>
              <a:t>‹#›</a:t>
            </a:fld>
            <a:endParaRPr lang="en-US"/>
          </a:p>
        </p:txBody>
      </p:sp>
    </p:spTree>
    <p:extLst>
      <p:ext uri="{BB962C8B-B14F-4D97-AF65-F5344CB8AC3E}">
        <p14:creationId xmlns:p14="http://schemas.microsoft.com/office/powerpoint/2010/main" val="34810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8497311-5ED6-834C-0600-6C8293FD7727}"/>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en-US"/>
          </a:p>
        </p:txBody>
      </p:sp>
      <p:sp>
        <p:nvSpPr>
          <p:cNvPr id="3" name="Pystysuoran tekstin paikkamerkki 2">
            <a:extLst>
              <a:ext uri="{FF2B5EF4-FFF2-40B4-BE49-F238E27FC236}">
                <a16:creationId xmlns:a16="http://schemas.microsoft.com/office/drawing/2014/main" id="{7C53D07E-A05F-3B36-055B-BD82D6B40259}"/>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48920D94-1A75-F88A-6103-DF44BC176A1C}"/>
              </a:ext>
            </a:extLst>
          </p:cNvPr>
          <p:cNvSpPr>
            <a:spLocks noGrp="1"/>
          </p:cNvSpPr>
          <p:nvPr>
            <p:ph type="dt" sz="half" idx="10"/>
          </p:nvPr>
        </p:nvSpPr>
        <p:spPr/>
        <p:txBody>
          <a:bodyPr/>
          <a:lstStyle/>
          <a:p>
            <a:fld id="{436F6AA8-8043-4A9D-B6D1-AB41A3379DE6}" type="datetimeFigureOut">
              <a:rPr lang="en-US" smtClean="0"/>
              <a:t>6/7/2025</a:t>
            </a:fld>
            <a:endParaRPr lang="en-US"/>
          </a:p>
        </p:txBody>
      </p:sp>
      <p:sp>
        <p:nvSpPr>
          <p:cNvPr id="5" name="Alatunnisteen paikkamerkki 4">
            <a:extLst>
              <a:ext uri="{FF2B5EF4-FFF2-40B4-BE49-F238E27FC236}">
                <a16:creationId xmlns:a16="http://schemas.microsoft.com/office/drawing/2014/main" id="{1D3C2CDD-0051-6B3D-B332-D28E7F514462}"/>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437DB12C-2A34-B45C-ED58-EEA294D0D8C8}"/>
              </a:ext>
            </a:extLst>
          </p:cNvPr>
          <p:cNvSpPr>
            <a:spLocks noGrp="1"/>
          </p:cNvSpPr>
          <p:nvPr>
            <p:ph type="sldNum" sz="quarter" idx="12"/>
          </p:nvPr>
        </p:nvSpPr>
        <p:spPr/>
        <p:txBody>
          <a:bodyPr/>
          <a:lstStyle/>
          <a:p>
            <a:fld id="{1D353489-45A0-4C80-A17B-C5B5D9555930}" type="slidenum">
              <a:rPr lang="en-US" smtClean="0"/>
              <a:t>‹#›</a:t>
            </a:fld>
            <a:endParaRPr lang="en-US"/>
          </a:p>
        </p:txBody>
      </p:sp>
    </p:spTree>
    <p:extLst>
      <p:ext uri="{BB962C8B-B14F-4D97-AF65-F5344CB8AC3E}">
        <p14:creationId xmlns:p14="http://schemas.microsoft.com/office/powerpoint/2010/main" val="102311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E428C8-73F0-553C-1DA3-1081EBC87CEC}"/>
              </a:ext>
            </a:extLst>
          </p:cNvPr>
          <p:cNvSpPr>
            <a:spLocks noGrp="1"/>
          </p:cNvSpPr>
          <p:nvPr>
            <p:ph type="title"/>
          </p:nvPr>
        </p:nvSpPr>
        <p:spPr/>
        <p:txBody>
          <a:bodyPr/>
          <a:lstStyle/>
          <a:p>
            <a:r>
              <a:rPr lang="fi-FI"/>
              <a:t>Muokkaa ots. perustyyl. napsautt.</a:t>
            </a:r>
            <a:endParaRPr lang="en-US"/>
          </a:p>
        </p:txBody>
      </p:sp>
      <p:sp>
        <p:nvSpPr>
          <p:cNvPr id="3" name="Sisällön paikkamerkki 2">
            <a:extLst>
              <a:ext uri="{FF2B5EF4-FFF2-40B4-BE49-F238E27FC236}">
                <a16:creationId xmlns:a16="http://schemas.microsoft.com/office/drawing/2014/main" id="{5BC3FA91-286E-3FEB-27F4-EFFA5A185D3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F202CEE3-3118-6574-2E57-4E8F8073D475}"/>
              </a:ext>
            </a:extLst>
          </p:cNvPr>
          <p:cNvSpPr>
            <a:spLocks noGrp="1"/>
          </p:cNvSpPr>
          <p:nvPr>
            <p:ph type="dt" sz="half" idx="10"/>
          </p:nvPr>
        </p:nvSpPr>
        <p:spPr/>
        <p:txBody>
          <a:bodyPr/>
          <a:lstStyle/>
          <a:p>
            <a:fld id="{436F6AA8-8043-4A9D-B6D1-AB41A3379DE6}" type="datetimeFigureOut">
              <a:rPr lang="en-US" smtClean="0"/>
              <a:t>6/7/2025</a:t>
            </a:fld>
            <a:endParaRPr lang="en-US"/>
          </a:p>
        </p:txBody>
      </p:sp>
      <p:sp>
        <p:nvSpPr>
          <p:cNvPr id="5" name="Alatunnisteen paikkamerkki 4">
            <a:extLst>
              <a:ext uri="{FF2B5EF4-FFF2-40B4-BE49-F238E27FC236}">
                <a16:creationId xmlns:a16="http://schemas.microsoft.com/office/drawing/2014/main" id="{F7018E9E-2D0A-DD91-E3FC-7E0F61609093}"/>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5AF3AFA4-6DEE-BA90-1836-506B450CFF71}"/>
              </a:ext>
            </a:extLst>
          </p:cNvPr>
          <p:cNvSpPr>
            <a:spLocks noGrp="1"/>
          </p:cNvSpPr>
          <p:nvPr>
            <p:ph type="sldNum" sz="quarter" idx="12"/>
          </p:nvPr>
        </p:nvSpPr>
        <p:spPr/>
        <p:txBody>
          <a:bodyPr/>
          <a:lstStyle/>
          <a:p>
            <a:fld id="{1D353489-45A0-4C80-A17B-C5B5D9555930}" type="slidenum">
              <a:rPr lang="en-US" smtClean="0"/>
              <a:t>‹#›</a:t>
            </a:fld>
            <a:endParaRPr lang="en-US"/>
          </a:p>
        </p:txBody>
      </p:sp>
    </p:spTree>
    <p:extLst>
      <p:ext uri="{BB962C8B-B14F-4D97-AF65-F5344CB8AC3E}">
        <p14:creationId xmlns:p14="http://schemas.microsoft.com/office/powerpoint/2010/main" val="169831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82EE5A-459C-531D-D9B7-81214BC6D61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a:p>
        </p:txBody>
      </p:sp>
      <p:sp>
        <p:nvSpPr>
          <p:cNvPr id="3" name="Tekstin paikkamerkki 2">
            <a:extLst>
              <a:ext uri="{FF2B5EF4-FFF2-40B4-BE49-F238E27FC236}">
                <a16:creationId xmlns:a16="http://schemas.microsoft.com/office/drawing/2014/main" id="{E33D1A9D-CD8F-012F-7F34-087A9915AC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CEB520E8-75CE-1332-63A2-4560B623B705}"/>
              </a:ext>
            </a:extLst>
          </p:cNvPr>
          <p:cNvSpPr>
            <a:spLocks noGrp="1"/>
          </p:cNvSpPr>
          <p:nvPr>
            <p:ph type="dt" sz="half" idx="10"/>
          </p:nvPr>
        </p:nvSpPr>
        <p:spPr/>
        <p:txBody>
          <a:bodyPr/>
          <a:lstStyle/>
          <a:p>
            <a:fld id="{436F6AA8-8043-4A9D-B6D1-AB41A3379DE6}" type="datetimeFigureOut">
              <a:rPr lang="en-US" smtClean="0"/>
              <a:t>6/7/2025</a:t>
            </a:fld>
            <a:endParaRPr lang="en-US"/>
          </a:p>
        </p:txBody>
      </p:sp>
      <p:sp>
        <p:nvSpPr>
          <p:cNvPr id="5" name="Alatunnisteen paikkamerkki 4">
            <a:extLst>
              <a:ext uri="{FF2B5EF4-FFF2-40B4-BE49-F238E27FC236}">
                <a16:creationId xmlns:a16="http://schemas.microsoft.com/office/drawing/2014/main" id="{27BA2859-AC5F-2AFF-54D2-21BFF1E34A6E}"/>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3954F05C-32CE-5388-E9B4-835DC8D32322}"/>
              </a:ext>
            </a:extLst>
          </p:cNvPr>
          <p:cNvSpPr>
            <a:spLocks noGrp="1"/>
          </p:cNvSpPr>
          <p:nvPr>
            <p:ph type="sldNum" sz="quarter" idx="12"/>
          </p:nvPr>
        </p:nvSpPr>
        <p:spPr/>
        <p:txBody>
          <a:bodyPr/>
          <a:lstStyle/>
          <a:p>
            <a:fld id="{1D353489-45A0-4C80-A17B-C5B5D9555930}" type="slidenum">
              <a:rPr lang="en-US" smtClean="0"/>
              <a:t>‹#›</a:t>
            </a:fld>
            <a:endParaRPr lang="en-US"/>
          </a:p>
        </p:txBody>
      </p:sp>
    </p:spTree>
    <p:extLst>
      <p:ext uri="{BB962C8B-B14F-4D97-AF65-F5344CB8AC3E}">
        <p14:creationId xmlns:p14="http://schemas.microsoft.com/office/powerpoint/2010/main" val="1224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CCD3ED-B41A-F17A-463F-2B1DDC4B4D30}"/>
              </a:ext>
            </a:extLst>
          </p:cNvPr>
          <p:cNvSpPr>
            <a:spLocks noGrp="1"/>
          </p:cNvSpPr>
          <p:nvPr>
            <p:ph type="title"/>
          </p:nvPr>
        </p:nvSpPr>
        <p:spPr/>
        <p:txBody>
          <a:bodyPr/>
          <a:lstStyle/>
          <a:p>
            <a:r>
              <a:rPr lang="fi-FI"/>
              <a:t>Muokkaa ots. perustyyl. napsautt.</a:t>
            </a:r>
            <a:endParaRPr lang="en-US"/>
          </a:p>
        </p:txBody>
      </p:sp>
      <p:sp>
        <p:nvSpPr>
          <p:cNvPr id="3" name="Sisällön paikkamerkki 2">
            <a:extLst>
              <a:ext uri="{FF2B5EF4-FFF2-40B4-BE49-F238E27FC236}">
                <a16:creationId xmlns:a16="http://schemas.microsoft.com/office/drawing/2014/main" id="{B8B23CC3-486F-C024-3F3E-1E4E0E0E987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a:extLst>
              <a:ext uri="{FF2B5EF4-FFF2-40B4-BE49-F238E27FC236}">
                <a16:creationId xmlns:a16="http://schemas.microsoft.com/office/drawing/2014/main" id="{22EB2ABC-FFC9-2F1D-1D3B-5B29C48ABEF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Päivämäärän paikkamerkki 4">
            <a:extLst>
              <a:ext uri="{FF2B5EF4-FFF2-40B4-BE49-F238E27FC236}">
                <a16:creationId xmlns:a16="http://schemas.microsoft.com/office/drawing/2014/main" id="{4540F09B-5A23-D542-4F5A-F8BAE4F9E77A}"/>
              </a:ext>
            </a:extLst>
          </p:cNvPr>
          <p:cNvSpPr>
            <a:spLocks noGrp="1"/>
          </p:cNvSpPr>
          <p:nvPr>
            <p:ph type="dt" sz="half" idx="10"/>
          </p:nvPr>
        </p:nvSpPr>
        <p:spPr/>
        <p:txBody>
          <a:bodyPr/>
          <a:lstStyle/>
          <a:p>
            <a:fld id="{436F6AA8-8043-4A9D-B6D1-AB41A3379DE6}" type="datetimeFigureOut">
              <a:rPr lang="en-US" smtClean="0"/>
              <a:t>6/7/2025</a:t>
            </a:fld>
            <a:endParaRPr lang="en-US"/>
          </a:p>
        </p:txBody>
      </p:sp>
      <p:sp>
        <p:nvSpPr>
          <p:cNvPr id="6" name="Alatunnisteen paikkamerkki 5">
            <a:extLst>
              <a:ext uri="{FF2B5EF4-FFF2-40B4-BE49-F238E27FC236}">
                <a16:creationId xmlns:a16="http://schemas.microsoft.com/office/drawing/2014/main" id="{0581C9F1-8DC2-2BAD-5E88-B9B0B0B4C2E1}"/>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FC9FF923-1F0C-5678-2C5A-A53778316107}"/>
              </a:ext>
            </a:extLst>
          </p:cNvPr>
          <p:cNvSpPr>
            <a:spLocks noGrp="1"/>
          </p:cNvSpPr>
          <p:nvPr>
            <p:ph type="sldNum" sz="quarter" idx="12"/>
          </p:nvPr>
        </p:nvSpPr>
        <p:spPr/>
        <p:txBody>
          <a:bodyPr/>
          <a:lstStyle/>
          <a:p>
            <a:fld id="{1D353489-45A0-4C80-A17B-C5B5D9555930}" type="slidenum">
              <a:rPr lang="en-US" smtClean="0"/>
              <a:t>‹#›</a:t>
            </a:fld>
            <a:endParaRPr lang="en-US"/>
          </a:p>
        </p:txBody>
      </p:sp>
    </p:spTree>
    <p:extLst>
      <p:ext uri="{BB962C8B-B14F-4D97-AF65-F5344CB8AC3E}">
        <p14:creationId xmlns:p14="http://schemas.microsoft.com/office/powerpoint/2010/main" val="300084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FA3104-15D5-0B8E-BD3F-5ACFA0AC2439}"/>
              </a:ext>
            </a:extLst>
          </p:cNvPr>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kstin paikkamerkki 2">
            <a:extLst>
              <a:ext uri="{FF2B5EF4-FFF2-40B4-BE49-F238E27FC236}">
                <a16:creationId xmlns:a16="http://schemas.microsoft.com/office/drawing/2014/main" id="{A74AA1CF-2B83-C1B5-9F5C-E093EE38E0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85E581B-0C6A-E7DC-6572-E8BAFF4EBE7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kstin paikkamerkki 4">
            <a:extLst>
              <a:ext uri="{FF2B5EF4-FFF2-40B4-BE49-F238E27FC236}">
                <a16:creationId xmlns:a16="http://schemas.microsoft.com/office/drawing/2014/main" id="{4F3BC4ED-1CD6-74A5-6BC7-A1DE34E92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74D22CE-DAA3-D3FE-709D-105489AA2C4C}"/>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Päivämäärän paikkamerkki 6">
            <a:extLst>
              <a:ext uri="{FF2B5EF4-FFF2-40B4-BE49-F238E27FC236}">
                <a16:creationId xmlns:a16="http://schemas.microsoft.com/office/drawing/2014/main" id="{09335423-185D-9787-3130-C83BB20BE856}"/>
              </a:ext>
            </a:extLst>
          </p:cNvPr>
          <p:cNvSpPr>
            <a:spLocks noGrp="1"/>
          </p:cNvSpPr>
          <p:nvPr>
            <p:ph type="dt" sz="half" idx="10"/>
          </p:nvPr>
        </p:nvSpPr>
        <p:spPr/>
        <p:txBody>
          <a:bodyPr/>
          <a:lstStyle/>
          <a:p>
            <a:fld id="{436F6AA8-8043-4A9D-B6D1-AB41A3379DE6}" type="datetimeFigureOut">
              <a:rPr lang="en-US" smtClean="0"/>
              <a:t>6/7/2025</a:t>
            </a:fld>
            <a:endParaRPr lang="en-US"/>
          </a:p>
        </p:txBody>
      </p:sp>
      <p:sp>
        <p:nvSpPr>
          <p:cNvPr id="8" name="Alatunnisteen paikkamerkki 7">
            <a:extLst>
              <a:ext uri="{FF2B5EF4-FFF2-40B4-BE49-F238E27FC236}">
                <a16:creationId xmlns:a16="http://schemas.microsoft.com/office/drawing/2014/main" id="{0F5D6B6D-28BE-3480-9957-16DA713FABF1}"/>
              </a:ext>
            </a:extLst>
          </p:cNvPr>
          <p:cNvSpPr>
            <a:spLocks noGrp="1"/>
          </p:cNvSpPr>
          <p:nvPr>
            <p:ph type="ftr" sz="quarter" idx="11"/>
          </p:nvPr>
        </p:nvSpPr>
        <p:spPr/>
        <p:txBody>
          <a:bodyPr/>
          <a:lstStyle/>
          <a:p>
            <a:endParaRPr lang="en-US"/>
          </a:p>
        </p:txBody>
      </p:sp>
      <p:sp>
        <p:nvSpPr>
          <p:cNvPr id="9" name="Dian numeron paikkamerkki 8">
            <a:extLst>
              <a:ext uri="{FF2B5EF4-FFF2-40B4-BE49-F238E27FC236}">
                <a16:creationId xmlns:a16="http://schemas.microsoft.com/office/drawing/2014/main" id="{6C697C6B-599C-1CDC-405B-A98622E13B61}"/>
              </a:ext>
            </a:extLst>
          </p:cNvPr>
          <p:cNvSpPr>
            <a:spLocks noGrp="1"/>
          </p:cNvSpPr>
          <p:nvPr>
            <p:ph type="sldNum" sz="quarter" idx="12"/>
          </p:nvPr>
        </p:nvSpPr>
        <p:spPr/>
        <p:txBody>
          <a:bodyPr/>
          <a:lstStyle/>
          <a:p>
            <a:fld id="{1D353489-45A0-4C80-A17B-C5B5D9555930}" type="slidenum">
              <a:rPr lang="en-US" smtClean="0"/>
              <a:t>‹#›</a:t>
            </a:fld>
            <a:endParaRPr lang="en-US"/>
          </a:p>
        </p:txBody>
      </p:sp>
    </p:spTree>
    <p:extLst>
      <p:ext uri="{BB962C8B-B14F-4D97-AF65-F5344CB8AC3E}">
        <p14:creationId xmlns:p14="http://schemas.microsoft.com/office/powerpoint/2010/main" val="60563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BE878-214C-637C-3C26-F04B1F7495E7}"/>
              </a:ext>
            </a:extLst>
          </p:cNvPr>
          <p:cNvSpPr>
            <a:spLocks noGrp="1"/>
          </p:cNvSpPr>
          <p:nvPr>
            <p:ph type="title"/>
          </p:nvPr>
        </p:nvSpPr>
        <p:spPr/>
        <p:txBody>
          <a:bodyPr/>
          <a:lstStyle/>
          <a:p>
            <a:r>
              <a:rPr lang="fi-FI"/>
              <a:t>Muokkaa ots. perustyyl. napsautt.</a:t>
            </a:r>
            <a:endParaRPr lang="en-US"/>
          </a:p>
        </p:txBody>
      </p:sp>
      <p:sp>
        <p:nvSpPr>
          <p:cNvPr id="3" name="Päivämäärän paikkamerkki 2">
            <a:extLst>
              <a:ext uri="{FF2B5EF4-FFF2-40B4-BE49-F238E27FC236}">
                <a16:creationId xmlns:a16="http://schemas.microsoft.com/office/drawing/2014/main" id="{8CBA0BE3-E0FF-C257-6989-7617728FB54B}"/>
              </a:ext>
            </a:extLst>
          </p:cNvPr>
          <p:cNvSpPr>
            <a:spLocks noGrp="1"/>
          </p:cNvSpPr>
          <p:nvPr>
            <p:ph type="dt" sz="half" idx="10"/>
          </p:nvPr>
        </p:nvSpPr>
        <p:spPr/>
        <p:txBody>
          <a:bodyPr/>
          <a:lstStyle/>
          <a:p>
            <a:fld id="{436F6AA8-8043-4A9D-B6D1-AB41A3379DE6}" type="datetimeFigureOut">
              <a:rPr lang="en-US" smtClean="0"/>
              <a:t>6/7/2025</a:t>
            </a:fld>
            <a:endParaRPr lang="en-US"/>
          </a:p>
        </p:txBody>
      </p:sp>
      <p:sp>
        <p:nvSpPr>
          <p:cNvPr id="4" name="Alatunnisteen paikkamerkki 3">
            <a:extLst>
              <a:ext uri="{FF2B5EF4-FFF2-40B4-BE49-F238E27FC236}">
                <a16:creationId xmlns:a16="http://schemas.microsoft.com/office/drawing/2014/main" id="{5572ED75-755B-BB0E-5601-CEA962770BE8}"/>
              </a:ext>
            </a:extLst>
          </p:cNvPr>
          <p:cNvSpPr>
            <a:spLocks noGrp="1"/>
          </p:cNvSpPr>
          <p:nvPr>
            <p:ph type="ftr" sz="quarter" idx="11"/>
          </p:nvPr>
        </p:nvSpPr>
        <p:spPr/>
        <p:txBody>
          <a:bodyPr/>
          <a:lstStyle/>
          <a:p>
            <a:endParaRPr lang="en-US"/>
          </a:p>
        </p:txBody>
      </p:sp>
      <p:sp>
        <p:nvSpPr>
          <p:cNvPr id="5" name="Dian numeron paikkamerkki 4">
            <a:extLst>
              <a:ext uri="{FF2B5EF4-FFF2-40B4-BE49-F238E27FC236}">
                <a16:creationId xmlns:a16="http://schemas.microsoft.com/office/drawing/2014/main" id="{75697133-1CE1-F777-0A78-67BF42D7508C}"/>
              </a:ext>
            </a:extLst>
          </p:cNvPr>
          <p:cNvSpPr>
            <a:spLocks noGrp="1"/>
          </p:cNvSpPr>
          <p:nvPr>
            <p:ph type="sldNum" sz="quarter" idx="12"/>
          </p:nvPr>
        </p:nvSpPr>
        <p:spPr/>
        <p:txBody>
          <a:bodyPr/>
          <a:lstStyle/>
          <a:p>
            <a:fld id="{1D353489-45A0-4C80-A17B-C5B5D9555930}" type="slidenum">
              <a:rPr lang="en-US" smtClean="0"/>
              <a:t>‹#›</a:t>
            </a:fld>
            <a:endParaRPr lang="en-US"/>
          </a:p>
        </p:txBody>
      </p:sp>
    </p:spTree>
    <p:extLst>
      <p:ext uri="{BB962C8B-B14F-4D97-AF65-F5344CB8AC3E}">
        <p14:creationId xmlns:p14="http://schemas.microsoft.com/office/powerpoint/2010/main" val="354200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DF6E842-96AE-EA71-C241-CDA5DDF75CBE}"/>
              </a:ext>
            </a:extLst>
          </p:cNvPr>
          <p:cNvSpPr>
            <a:spLocks noGrp="1"/>
          </p:cNvSpPr>
          <p:nvPr>
            <p:ph type="dt" sz="half" idx="10"/>
          </p:nvPr>
        </p:nvSpPr>
        <p:spPr/>
        <p:txBody>
          <a:bodyPr/>
          <a:lstStyle/>
          <a:p>
            <a:fld id="{436F6AA8-8043-4A9D-B6D1-AB41A3379DE6}" type="datetimeFigureOut">
              <a:rPr lang="en-US" smtClean="0"/>
              <a:t>6/7/2025</a:t>
            </a:fld>
            <a:endParaRPr lang="en-US"/>
          </a:p>
        </p:txBody>
      </p:sp>
      <p:sp>
        <p:nvSpPr>
          <p:cNvPr id="3" name="Alatunnisteen paikkamerkki 2">
            <a:extLst>
              <a:ext uri="{FF2B5EF4-FFF2-40B4-BE49-F238E27FC236}">
                <a16:creationId xmlns:a16="http://schemas.microsoft.com/office/drawing/2014/main" id="{C35E0D1E-185C-EBDE-4376-624AA9274B1C}"/>
              </a:ext>
            </a:extLst>
          </p:cNvPr>
          <p:cNvSpPr>
            <a:spLocks noGrp="1"/>
          </p:cNvSpPr>
          <p:nvPr>
            <p:ph type="ftr" sz="quarter" idx="11"/>
          </p:nvPr>
        </p:nvSpPr>
        <p:spPr/>
        <p:txBody>
          <a:bodyPr/>
          <a:lstStyle/>
          <a:p>
            <a:endParaRPr lang="en-US"/>
          </a:p>
        </p:txBody>
      </p:sp>
      <p:sp>
        <p:nvSpPr>
          <p:cNvPr id="4" name="Dian numeron paikkamerkki 3">
            <a:extLst>
              <a:ext uri="{FF2B5EF4-FFF2-40B4-BE49-F238E27FC236}">
                <a16:creationId xmlns:a16="http://schemas.microsoft.com/office/drawing/2014/main" id="{CFB4EA97-1C86-9E6B-1EF6-B98E055282FA}"/>
              </a:ext>
            </a:extLst>
          </p:cNvPr>
          <p:cNvSpPr>
            <a:spLocks noGrp="1"/>
          </p:cNvSpPr>
          <p:nvPr>
            <p:ph type="sldNum" sz="quarter" idx="12"/>
          </p:nvPr>
        </p:nvSpPr>
        <p:spPr/>
        <p:txBody>
          <a:bodyPr/>
          <a:lstStyle/>
          <a:p>
            <a:fld id="{1D353489-45A0-4C80-A17B-C5B5D9555930}" type="slidenum">
              <a:rPr lang="en-US" smtClean="0"/>
              <a:t>‹#›</a:t>
            </a:fld>
            <a:endParaRPr lang="en-US"/>
          </a:p>
        </p:txBody>
      </p:sp>
    </p:spTree>
    <p:extLst>
      <p:ext uri="{BB962C8B-B14F-4D97-AF65-F5344CB8AC3E}">
        <p14:creationId xmlns:p14="http://schemas.microsoft.com/office/powerpoint/2010/main" val="157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8FB8D6-9804-D859-4216-62212C3552F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Sisällön paikkamerkki 2">
            <a:extLst>
              <a:ext uri="{FF2B5EF4-FFF2-40B4-BE49-F238E27FC236}">
                <a16:creationId xmlns:a16="http://schemas.microsoft.com/office/drawing/2014/main" id="{C2284010-49BE-6947-852C-11002FE86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kstin paikkamerkki 3">
            <a:extLst>
              <a:ext uri="{FF2B5EF4-FFF2-40B4-BE49-F238E27FC236}">
                <a16:creationId xmlns:a16="http://schemas.microsoft.com/office/drawing/2014/main" id="{4954BFBA-A5C3-45C2-76DE-5BF7F8A36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CD59C62-DE08-F760-F75A-52385746906C}"/>
              </a:ext>
            </a:extLst>
          </p:cNvPr>
          <p:cNvSpPr>
            <a:spLocks noGrp="1"/>
          </p:cNvSpPr>
          <p:nvPr>
            <p:ph type="dt" sz="half" idx="10"/>
          </p:nvPr>
        </p:nvSpPr>
        <p:spPr/>
        <p:txBody>
          <a:bodyPr/>
          <a:lstStyle/>
          <a:p>
            <a:fld id="{436F6AA8-8043-4A9D-B6D1-AB41A3379DE6}" type="datetimeFigureOut">
              <a:rPr lang="en-US" smtClean="0"/>
              <a:t>6/7/2025</a:t>
            </a:fld>
            <a:endParaRPr lang="en-US"/>
          </a:p>
        </p:txBody>
      </p:sp>
      <p:sp>
        <p:nvSpPr>
          <p:cNvPr id="6" name="Alatunnisteen paikkamerkki 5">
            <a:extLst>
              <a:ext uri="{FF2B5EF4-FFF2-40B4-BE49-F238E27FC236}">
                <a16:creationId xmlns:a16="http://schemas.microsoft.com/office/drawing/2014/main" id="{C1F771BA-21CD-AA0B-5ED8-D9A955BEC026}"/>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30E8334D-ABDF-E62D-EB08-181E25733884}"/>
              </a:ext>
            </a:extLst>
          </p:cNvPr>
          <p:cNvSpPr>
            <a:spLocks noGrp="1"/>
          </p:cNvSpPr>
          <p:nvPr>
            <p:ph type="sldNum" sz="quarter" idx="12"/>
          </p:nvPr>
        </p:nvSpPr>
        <p:spPr/>
        <p:txBody>
          <a:bodyPr/>
          <a:lstStyle/>
          <a:p>
            <a:fld id="{1D353489-45A0-4C80-A17B-C5B5D9555930}" type="slidenum">
              <a:rPr lang="en-US" smtClean="0"/>
              <a:t>‹#›</a:t>
            </a:fld>
            <a:endParaRPr lang="en-US"/>
          </a:p>
        </p:txBody>
      </p:sp>
    </p:spTree>
    <p:extLst>
      <p:ext uri="{BB962C8B-B14F-4D97-AF65-F5344CB8AC3E}">
        <p14:creationId xmlns:p14="http://schemas.microsoft.com/office/powerpoint/2010/main" val="68371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4C0E37-2EE5-2378-78E9-FE7602BAAA6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Kuvan paikkamerkki 2">
            <a:extLst>
              <a:ext uri="{FF2B5EF4-FFF2-40B4-BE49-F238E27FC236}">
                <a16:creationId xmlns:a16="http://schemas.microsoft.com/office/drawing/2014/main" id="{B21BD568-9E69-574A-94DC-09C8D6718C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a:extLst>
              <a:ext uri="{FF2B5EF4-FFF2-40B4-BE49-F238E27FC236}">
                <a16:creationId xmlns:a16="http://schemas.microsoft.com/office/drawing/2014/main" id="{CE287FC6-C29E-9C21-793A-48246B828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1634C79-8580-954D-954E-36616D212CBF}"/>
              </a:ext>
            </a:extLst>
          </p:cNvPr>
          <p:cNvSpPr>
            <a:spLocks noGrp="1"/>
          </p:cNvSpPr>
          <p:nvPr>
            <p:ph type="dt" sz="half" idx="10"/>
          </p:nvPr>
        </p:nvSpPr>
        <p:spPr/>
        <p:txBody>
          <a:bodyPr/>
          <a:lstStyle/>
          <a:p>
            <a:fld id="{436F6AA8-8043-4A9D-B6D1-AB41A3379DE6}" type="datetimeFigureOut">
              <a:rPr lang="en-US" smtClean="0"/>
              <a:t>6/7/2025</a:t>
            </a:fld>
            <a:endParaRPr lang="en-US"/>
          </a:p>
        </p:txBody>
      </p:sp>
      <p:sp>
        <p:nvSpPr>
          <p:cNvPr id="6" name="Alatunnisteen paikkamerkki 5">
            <a:extLst>
              <a:ext uri="{FF2B5EF4-FFF2-40B4-BE49-F238E27FC236}">
                <a16:creationId xmlns:a16="http://schemas.microsoft.com/office/drawing/2014/main" id="{68F6715F-4140-B775-8308-4C754CF3F98E}"/>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E5E00F8D-0179-C053-90B3-6723FA147A33}"/>
              </a:ext>
            </a:extLst>
          </p:cNvPr>
          <p:cNvSpPr>
            <a:spLocks noGrp="1"/>
          </p:cNvSpPr>
          <p:nvPr>
            <p:ph type="sldNum" sz="quarter" idx="12"/>
          </p:nvPr>
        </p:nvSpPr>
        <p:spPr/>
        <p:txBody>
          <a:bodyPr/>
          <a:lstStyle/>
          <a:p>
            <a:fld id="{1D353489-45A0-4C80-A17B-C5B5D9555930}" type="slidenum">
              <a:rPr lang="en-US" smtClean="0"/>
              <a:t>‹#›</a:t>
            </a:fld>
            <a:endParaRPr lang="en-US"/>
          </a:p>
        </p:txBody>
      </p:sp>
    </p:spTree>
    <p:extLst>
      <p:ext uri="{BB962C8B-B14F-4D97-AF65-F5344CB8AC3E}">
        <p14:creationId xmlns:p14="http://schemas.microsoft.com/office/powerpoint/2010/main" val="347832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3C7CF29-CA8C-2B19-6EB9-036A48EB8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kstin paikkamerkki 2">
            <a:extLst>
              <a:ext uri="{FF2B5EF4-FFF2-40B4-BE49-F238E27FC236}">
                <a16:creationId xmlns:a16="http://schemas.microsoft.com/office/drawing/2014/main" id="{78374E82-D7F7-F192-623E-934F4D1A0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F7F1F5D8-F5A7-FC00-A22C-A740A568C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6F6AA8-8043-4A9D-B6D1-AB41A3379DE6}" type="datetimeFigureOut">
              <a:rPr lang="en-US" smtClean="0"/>
              <a:t>6/7/2025</a:t>
            </a:fld>
            <a:endParaRPr lang="en-US"/>
          </a:p>
        </p:txBody>
      </p:sp>
      <p:sp>
        <p:nvSpPr>
          <p:cNvPr id="5" name="Alatunnisteen paikkamerkki 4">
            <a:extLst>
              <a:ext uri="{FF2B5EF4-FFF2-40B4-BE49-F238E27FC236}">
                <a16:creationId xmlns:a16="http://schemas.microsoft.com/office/drawing/2014/main" id="{4B51C1DA-6F8B-4DA7-CAAC-1B943B911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Dian numeron paikkamerkki 5">
            <a:extLst>
              <a:ext uri="{FF2B5EF4-FFF2-40B4-BE49-F238E27FC236}">
                <a16:creationId xmlns:a16="http://schemas.microsoft.com/office/drawing/2014/main" id="{2D0CFDA9-E914-4FAB-4242-88AA2BF47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353489-45A0-4C80-A17B-C5B5D9555930}" type="slidenum">
              <a:rPr lang="en-US" smtClean="0"/>
              <a:t>‹#›</a:t>
            </a:fld>
            <a:endParaRPr lang="en-US"/>
          </a:p>
        </p:txBody>
      </p:sp>
    </p:spTree>
    <p:extLst>
      <p:ext uri="{BB962C8B-B14F-4D97-AF65-F5344CB8AC3E}">
        <p14:creationId xmlns:p14="http://schemas.microsoft.com/office/powerpoint/2010/main" val="3854291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8B1CA0-7049-CE63-C4FE-080D551B3924}"/>
              </a:ext>
            </a:extLst>
          </p:cNvPr>
          <p:cNvSpPr>
            <a:spLocks noGrp="1"/>
          </p:cNvSpPr>
          <p:nvPr>
            <p:ph type="ctrTitle"/>
          </p:nvPr>
        </p:nvSpPr>
        <p:spPr/>
        <p:txBody>
          <a:bodyPr/>
          <a:lstStyle/>
          <a:p>
            <a:r>
              <a:rPr lang="fi-FI" dirty="0"/>
              <a:t>Diabeettinen munuaistauti ja suunhoito</a:t>
            </a:r>
            <a:endParaRPr lang="en-US" dirty="0"/>
          </a:p>
        </p:txBody>
      </p:sp>
      <p:sp>
        <p:nvSpPr>
          <p:cNvPr id="3" name="Alaotsikko 2">
            <a:extLst>
              <a:ext uri="{FF2B5EF4-FFF2-40B4-BE49-F238E27FC236}">
                <a16:creationId xmlns:a16="http://schemas.microsoft.com/office/drawing/2014/main" id="{A86A2D0D-BE6E-6200-7631-FFCB425BDF5F}"/>
              </a:ext>
            </a:extLst>
          </p:cNvPr>
          <p:cNvSpPr>
            <a:spLocks noGrp="1"/>
          </p:cNvSpPr>
          <p:nvPr>
            <p:ph type="subTitle" idx="1"/>
          </p:nvPr>
        </p:nvSpPr>
        <p:spPr/>
        <p:txBody>
          <a:bodyPr/>
          <a:lstStyle/>
          <a:p>
            <a:r>
              <a:rPr lang="fi-FI" dirty="0"/>
              <a:t>Suun hoito on tärkeä osa diabeettista munuaistautia sairastavan omahoitoa. Suun piilevät ja krooniset tulehdukset voivat edesauttaa diabeettisen munuaistaudin etenemistä. </a:t>
            </a:r>
            <a:endParaRPr lang="en-US" dirty="0"/>
          </a:p>
          <a:p>
            <a:endParaRPr lang="en-US" dirty="0"/>
          </a:p>
        </p:txBody>
      </p:sp>
    </p:spTree>
    <p:extLst>
      <p:ext uri="{BB962C8B-B14F-4D97-AF65-F5344CB8AC3E}">
        <p14:creationId xmlns:p14="http://schemas.microsoft.com/office/powerpoint/2010/main" val="206298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sikko 3">
            <a:extLst>
              <a:ext uri="{FF2B5EF4-FFF2-40B4-BE49-F238E27FC236}">
                <a16:creationId xmlns:a16="http://schemas.microsoft.com/office/drawing/2014/main" id="{3974D4C7-5C9D-CAA3-C742-3A60B726E1F5}"/>
              </a:ext>
            </a:extLst>
          </p:cNvPr>
          <p:cNvSpPr>
            <a:spLocks noGrp="1"/>
          </p:cNvSpPr>
          <p:nvPr>
            <p:ph type="title"/>
          </p:nvPr>
        </p:nvSpPr>
        <p:spPr>
          <a:xfrm>
            <a:off x="6513788" y="365125"/>
            <a:ext cx="4840010" cy="1807305"/>
          </a:xfrm>
        </p:spPr>
        <p:txBody>
          <a:bodyPr>
            <a:normAutofit/>
          </a:bodyPr>
          <a:lstStyle/>
          <a:p>
            <a:r>
              <a:rPr lang="fi-FI" sz="4100" dirty="0"/>
              <a:t>Diabeettinen munuaistauti ja suunhoito</a:t>
            </a:r>
            <a:endParaRPr lang="en-US" sz="4100" dirty="0"/>
          </a:p>
        </p:txBody>
      </p:sp>
      <p:pic>
        <p:nvPicPr>
          <p:cNvPr id="6" name="Kuva 5">
            <a:extLst>
              <a:ext uri="{FF2B5EF4-FFF2-40B4-BE49-F238E27FC236}">
                <a16:creationId xmlns:a16="http://schemas.microsoft.com/office/drawing/2014/main" id="{A00E0409-D957-1E4A-FC91-F328997B818A}"/>
              </a:ext>
              <a:ext uri="{C183D7F6-B498-43B3-948B-1728B52AA6E4}">
                <adec:decorative xmlns:adec="http://schemas.microsoft.com/office/drawing/2017/decorative" val="1"/>
              </a:ext>
            </a:extLst>
          </p:cNvPr>
          <p:cNvPicPr>
            <a:picLocks noChangeAspect="1"/>
          </p:cNvPicPr>
          <p:nvPr/>
        </p:nvPicPr>
        <p:blipFill>
          <a:blip r:embed="rId2"/>
          <a:srcRect r="1081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Sisällön paikkamerkki 4">
            <a:extLst>
              <a:ext uri="{FF2B5EF4-FFF2-40B4-BE49-F238E27FC236}">
                <a16:creationId xmlns:a16="http://schemas.microsoft.com/office/drawing/2014/main" id="{BF008015-3845-3A27-F564-21044C803C25}"/>
              </a:ext>
            </a:extLst>
          </p:cNvPr>
          <p:cNvSpPr>
            <a:spLocks noGrp="1"/>
          </p:cNvSpPr>
          <p:nvPr>
            <p:ph idx="1"/>
          </p:nvPr>
        </p:nvSpPr>
        <p:spPr>
          <a:xfrm>
            <a:off x="6513788" y="2333297"/>
            <a:ext cx="4840010" cy="3843666"/>
          </a:xfrm>
        </p:spPr>
        <p:txBody>
          <a:bodyPr vert="horz" lIns="91440" tIns="45720" rIns="91440" bIns="45720" rtlCol="0" anchor="t">
            <a:noAutofit/>
          </a:bodyPr>
          <a:lstStyle/>
          <a:p>
            <a:pPr lvl="0">
              <a:lnSpc>
                <a:spcPct val="100000"/>
              </a:lnSpc>
            </a:pPr>
            <a:r>
              <a:rPr lang="fi-FI" sz="1200" dirty="0"/>
              <a:t>Diabeettisessa munuaistaudissa hammaskiveä muodostuu helposti </a:t>
            </a:r>
            <a:r>
              <a:rPr lang="fi-FI" sz="1200" err="1"/>
              <a:t>uremian</a:t>
            </a:r>
            <a:r>
              <a:rPr lang="fi-FI" sz="1200" dirty="0"/>
              <a:t> eli korkeiden veren kuona-ainepitoisuuksien vuoksi. </a:t>
            </a:r>
          </a:p>
          <a:p>
            <a:pPr lvl="0">
              <a:lnSpc>
                <a:spcPct val="100000"/>
              </a:lnSpc>
            </a:pPr>
            <a:r>
              <a:rPr lang="fi-FI" sz="1200" dirty="0"/>
              <a:t>Plakkia, eli bakteeripeitettä, syntyy suun bakteereiden kertymisestä hampaiden pinnalle. </a:t>
            </a:r>
          </a:p>
          <a:p>
            <a:pPr lvl="0">
              <a:lnSpc>
                <a:spcPct val="100000"/>
              </a:lnSpc>
            </a:pPr>
            <a:r>
              <a:rPr lang="fi-FI" sz="1200" dirty="0"/>
              <a:t>Plakin muodostumista edistävät myös ruoan sisältämät sokerit, joita bakteerit käyttävät energianlähteenä. </a:t>
            </a:r>
          </a:p>
          <a:p>
            <a:pPr lvl="0">
              <a:lnSpc>
                <a:spcPct val="100000"/>
              </a:lnSpc>
            </a:pPr>
            <a:r>
              <a:rPr lang="fi-FI" sz="1200" err="1"/>
              <a:t>Uremian</a:t>
            </a:r>
            <a:r>
              <a:rPr lang="fi-FI" sz="1200" dirty="0"/>
              <a:t> vuoksi plakin pH:n muuttuu ja se lisää hammaskiven muodostusta.</a:t>
            </a:r>
          </a:p>
          <a:p>
            <a:pPr lvl="0">
              <a:lnSpc>
                <a:spcPct val="100000"/>
              </a:lnSpc>
            </a:pPr>
            <a:r>
              <a:rPr lang="fi-FI" sz="1200" dirty="0"/>
              <a:t>Munuaistaudissa hammaskiveä lisää myös fosforiaineenvaihdunnan häiriö, jolloin elimistöstä vapautuu fosforia verenkiertoon. </a:t>
            </a:r>
            <a:endParaRPr lang="en-US" sz="1200" dirty="0"/>
          </a:p>
          <a:p>
            <a:pPr lvl="0">
              <a:lnSpc>
                <a:spcPct val="100000"/>
              </a:lnSpc>
            </a:pPr>
            <a:r>
              <a:rPr lang="fi-FI" sz="1200" dirty="0"/>
              <a:t>Munuaisten vajaatoiminnan aste, ikä, lääkkeet ja verensokerivaihtelut muuttavat syljen koostumusta. Se voi altistaa hampaiden reikiintymiselle sekä ientulehduksille.</a:t>
            </a:r>
            <a:endParaRPr lang="en-US" sz="1200"/>
          </a:p>
          <a:p>
            <a:pPr lvl="0">
              <a:lnSpc>
                <a:spcPct val="100000"/>
              </a:lnSpc>
            </a:pPr>
            <a:r>
              <a:rPr lang="fi-FI" sz="1200" dirty="0"/>
              <a:t>Jotkut lääkkeet saattavat aiheuttavat ienten liikakasvua. Hammaslääkäri voi pienellä leikkaustoimenpiteenä poistaa liikakasvun.</a:t>
            </a:r>
            <a:endParaRPr lang="en-US" sz="1200" dirty="0"/>
          </a:p>
          <a:p>
            <a:endParaRPr lang="en-US" sz="1100"/>
          </a:p>
        </p:txBody>
      </p:sp>
    </p:spTree>
    <p:extLst>
      <p:ext uri="{BB962C8B-B14F-4D97-AF65-F5344CB8AC3E}">
        <p14:creationId xmlns:p14="http://schemas.microsoft.com/office/powerpoint/2010/main" val="230393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65ECB461-852C-15C6-B513-4BE84EECC5BC}"/>
              </a:ext>
              <a:ext uri="{C183D7F6-B498-43B3-948B-1728B52AA6E4}">
                <adec:decorative xmlns:adec="http://schemas.microsoft.com/office/drawing/2017/decorative" val="1"/>
              </a:ext>
            </a:extLst>
          </p:cNvPr>
          <p:cNvPicPr>
            <a:picLocks noChangeAspect="1"/>
          </p:cNvPicPr>
          <p:nvPr/>
        </p:nvPicPr>
        <p:blipFill>
          <a:blip r:embed="rId2"/>
          <a:srcRect t="11164" b="2465"/>
          <a:stretch>
            <a:fillRect/>
          </a:stretch>
        </p:blipFill>
        <p:spPr>
          <a:xfrm>
            <a:off x="279143" y="299508"/>
            <a:ext cx="5221625" cy="3010397"/>
          </a:xfrm>
          <a:prstGeom prst="rect">
            <a:avLst/>
          </a:prstGeom>
        </p:spPr>
      </p:pic>
      <p:pic>
        <p:nvPicPr>
          <p:cNvPr id="5" name="Kuva 4">
            <a:extLst>
              <a:ext uri="{FF2B5EF4-FFF2-40B4-BE49-F238E27FC236}">
                <a16:creationId xmlns:a16="http://schemas.microsoft.com/office/drawing/2014/main" id="{F5DC5666-BB35-1011-407C-1E6265C0EB2C}"/>
              </a:ext>
              <a:ext uri="{C183D7F6-B498-43B3-948B-1728B52AA6E4}">
                <adec:decorative xmlns:adec="http://schemas.microsoft.com/office/drawing/2017/decorative" val="1"/>
              </a:ext>
            </a:extLst>
          </p:cNvPr>
          <p:cNvPicPr>
            <a:picLocks noChangeAspect="1"/>
          </p:cNvPicPr>
          <p:nvPr/>
        </p:nvPicPr>
        <p:blipFill>
          <a:blip r:embed="rId3"/>
          <a:srcRect r="2436" b="3"/>
          <a:stretch>
            <a:fillRect/>
          </a:stretch>
        </p:blipFill>
        <p:spPr>
          <a:xfrm>
            <a:off x="279143" y="3548095"/>
            <a:ext cx="5221625" cy="3010397"/>
          </a:xfrm>
          <a:prstGeom prst="rect">
            <a:avLst/>
          </a:prstGeom>
        </p:spPr>
      </p:pic>
      <p:sp>
        <p:nvSpPr>
          <p:cNvPr id="7" name="Otsikko 6">
            <a:extLst>
              <a:ext uri="{FF2B5EF4-FFF2-40B4-BE49-F238E27FC236}">
                <a16:creationId xmlns:a16="http://schemas.microsoft.com/office/drawing/2014/main" id="{E28D018B-CE87-47FB-826F-17AD52F17468}"/>
              </a:ext>
            </a:extLst>
          </p:cNvPr>
          <p:cNvSpPr txBox="1">
            <a:spLocks noGrp="1"/>
          </p:cNvSpPr>
          <p:nvPr>
            <p:ph type="title" idx="4294967295"/>
          </p:nvPr>
        </p:nvSpPr>
        <p:spPr>
          <a:xfrm>
            <a:off x="6412091" y="1034144"/>
            <a:ext cx="4415213" cy="53222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marR="0" lvl="0" indent="-2286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Hampaiden ja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hammasvälien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päivittäinen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puhdistaminen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on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olennainen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osa</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hampaiden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ja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niiden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kiinnityskudosten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terveyden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ylläpitämistä</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endParaRPr kumimoji="0" lang="fi-FI"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tab pos="457200" algn="l"/>
              </a:tabLst>
              <a:defRPr/>
            </a:pP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Hampaat</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harjataan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aamuin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illoin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a:t>
            </a:r>
            <a:endParaRPr kumimoji="0" lang="en-US" sz="2000" b="0" i="0" u="none" strike="noStrike" kern="1200" cap="none" spc="0" normalizeH="0" baseline="0" noProof="0" dirty="0">
              <a:ln>
                <a:noFill/>
              </a:ln>
              <a:solidFill>
                <a:srgbClr val="000000">
                  <a:alpha val="80000"/>
                </a:srgbClr>
              </a:solidFill>
              <a:effectLst/>
              <a:uLnTx/>
              <a:uFillTx/>
              <a:latin typeface="+mn-lt"/>
              <a:ea typeface="+mn-ea"/>
              <a:cs typeface="+mn-cs"/>
            </a:endParaRPr>
          </a:p>
          <a:p>
            <a:pPr marL="342900" marR="0" lvl="0" indent="-2286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tab pos="457200" algn="l"/>
              </a:tabLst>
              <a:defRPr/>
            </a:pP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Reikiintymisen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ehkäisemiseksi</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hammasvälien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puhdistaminen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kannattaa</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tehdä</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ennen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hampaiden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pesua</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Hampaiden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pesun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jälkeen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hammasvälien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harjaus</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vie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hammastahnan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ja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suojaavan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fluorin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 </a:t>
            </a:r>
            <a:r>
              <a:rPr kumimoji="0" lang="en-US" sz="2000" b="0" i="0" u="none" strike="noStrike" kern="1200" cap="none" spc="0" normalizeH="0" baseline="0" noProof="0" dirty="0" err="1">
                <a:ln>
                  <a:noFill/>
                </a:ln>
                <a:solidFill>
                  <a:schemeClr val="tx1">
                    <a:alpha val="80000"/>
                  </a:schemeClr>
                </a:solidFill>
                <a:effectLst/>
                <a:uLnTx/>
                <a:uFillTx/>
                <a:latin typeface="+mn-lt"/>
                <a:ea typeface="+mn-ea"/>
                <a:cs typeface="+mn-cs"/>
              </a:rPr>
              <a:t>mukanaan</a:t>
            </a:r>
            <a:r>
              <a:rPr kumimoji="0" lang="en-US" sz="2000" b="0" i="0" u="none" strike="noStrike" kern="1200" cap="none" spc="0" normalizeH="0" baseline="0" noProof="0" dirty="0">
                <a:ln>
                  <a:noFill/>
                </a:ln>
                <a:solidFill>
                  <a:schemeClr val="tx1">
                    <a:alpha val="80000"/>
                  </a:schemeClr>
                </a:solidFill>
                <a:effectLst/>
                <a:uLnTx/>
                <a:uFillTx/>
                <a:latin typeface="+mn-lt"/>
                <a:ea typeface="+mn-ea"/>
                <a:cs typeface="+mn-cs"/>
              </a:rPr>
              <a:t>.</a:t>
            </a:r>
            <a:endParaRPr kumimoji="0" lang="en-US" sz="2000" b="0" i="0" u="none" strike="noStrike" kern="1200" cap="none" spc="0" normalizeH="0" baseline="0" noProof="0" dirty="0">
              <a:ln>
                <a:noFill/>
              </a:ln>
              <a:solidFill>
                <a:srgbClr val="000000">
                  <a:alpha val="80000"/>
                </a:srgbClr>
              </a:solidFill>
              <a:effectLst/>
              <a:uLnTx/>
              <a:uFillTx/>
              <a:latin typeface="+mn-lt"/>
              <a:ea typeface="+mn-ea"/>
              <a:cs typeface="+mn-cs"/>
            </a:endParaRPr>
          </a:p>
        </p:txBody>
      </p:sp>
      <p:cxnSp>
        <p:nvCxnSpPr>
          <p:cNvPr id="1040" name="Straight Connector 103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39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sikko 4">
            <a:extLst>
              <a:ext uri="{FF2B5EF4-FFF2-40B4-BE49-F238E27FC236}">
                <a16:creationId xmlns:a16="http://schemas.microsoft.com/office/drawing/2014/main" id="{3A306250-87B9-BBF8-9FD6-748D1B1DEC37}"/>
              </a:ext>
            </a:extLst>
          </p:cNvPr>
          <p:cNvSpPr>
            <a:spLocks noGrp="1"/>
          </p:cNvSpPr>
          <p:nvPr>
            <p:ph type="title"/>
          </p:nvPr>
        </p:nvSpPr>
        <p:spPr>
          <a:xfrm>
            <a:off x="6513788" y="365125"/>
            <a:ext cx="4840010" cy="1807305"/>
          </a:xfrm>
        </p:spPr>
        <p:txBody>
          <a:bodyPr>
            <a:normAutofit/>
          </a:bodyPr>
          <a:lstStyle/>
          <a:p>
            <a:r>
              <a:rPr lang="fi-FI" dirty="0"/>
              <a:t>Milloin hammaslääkäriin? </a:t>
            </a:r>
            <a:endParaRPr lang="en-US" dirty="0"/>
          </a:p>
        </p:txBody>
      </p:sp>
      <p:pic>
        <p:nvPicPr>
          <p:cNvPr id="4" name="Kuva 3">
            <a:extLst>
              <a:ext uri="{FF2B5EF4-FFF2-40B4-BE49-F238E27FC236}">
                <a16:creationId xmlns:a16="http://schemas.microsoft.com/office/drawing/2014/main" id="{03FC59CF-4F6C-54FC-0E13-D9D7A3A7826E}"/>
              </a:ext>
              <a:ext uri="{C183D7F6-B498-43B3-948B-1728B52AA6E4}">
                <adec:decorative xmlns:adec="http://schemas.microsoft.com/office/drawing/2017/decorative" val="1"/>
              </a:ext>
            </a:extLst>
          </p:cNvPr>
          <p:cNvPicPr>
            <a:picLocks noChangeAspect="1"/>
          </p:cNvPicPr>
          <p:nvPr/>
        </p:nvPicPr>
        <p:blipFill>
          <a:blip r:embed="rId2"/>
          <a:srcRect l="20804" r="19662"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isällön paikkamerkki 2">
            <a:extLst>
              <a:ext uri="{FF2B5EF4-FFF2-40B4-BE49-F238E27FC236}">
                <a16:creationId xmlns:a16="http://schemas.microsoft.com/office/drawing/2014/main" id="{251B297B-F453-92EE-7395-7B834583DEAE}"/>
              </a:ext>
            </a:extLst>
          </p:cNvPr>
          <p:cNvSpPr>
            <a:spLocks noGrp="1"/>
          </p:cNvSpPr>
          <p:nvPr>
            <p:ph idx="1"/>
          </p:nvPr>
        </p:nvSpPr>
        <p:spPr>
          <a:xfrm>
            <a:off x="6513788" y="2333297"/>
            <a:ext cx="4840010" cy="3843666"/>
          </a:xfrm>
        </p:spPr>
        <p:txBody>
          <a:bodyPr vert="horz" lIns="91440" tIns="45720" rIns="91440" bIns="45720" rtlCol="0" anchor="t">
            <a:normAutofit/>
          </a:bodyPr>
          <a:lstStyle/>
          <a:p>
            <a:pPr lvl="0">
              <a:lnSpc>
                <a:spcPct val="100000"/>
              </a:lnSpc>
            </a:pPr>
            <a:r>
              <a:rPr lang="en-US" sz="1600" dirty="0" err="1"/>
              <a:t>Hammaslääkärin</a:t>
            </a:r>
            <a:r>
              <a:rPr lang="en-US" sz="1600" dirty="0"/>
              <a:t> </a:t>
            </a:r>
            <a:r>
              <a:rPr lang="en-US" sz="1600" dirty="0" err="1"/>
              <a:t>tarkistus</a:t>
            </a:r>
            <a:r>
              <a:rPr lang="en-US" sz="1600" dirty="0"/>
              <a:t> </a:t>
            </a:r>
            <a:r>
              <a:rPr lang="en-US" sz="1600" dirty="0" err="1"/>
              <a:t>suositellaan</a:t>
            </a:r>
            <a:r>
              <a:rPr lang="en-US" sz="1600" dirty="0"/>
              <a:t> </a:t>
            </a:r>
            <a:r>
              <a:rPr lang="en-US" sz="1600" dirty="0" err="1"/>
              <a:t>vuosittain</a:t>
            </a:r>
            <a:r>
              <a:rPr lang="en-US" sz="1600" dirty="0"/>
              <a:t>. </a:t>
            </a:r>
            <a:endParaRPr lang="fi-FI"/>
          </a:p>
          <a:p>
            <a:pPr lvl="0">
              <a:lnSpc>
                <a:spcPct val="100000"/>
              </a:lnSpc>
            </a:pPr>
            <a:r>
              <a:rPr lang="en-US" sz="1600" dirty="0"/>
              <a:t>Jos </a:t>
            </a:r>
            <a:r>
              <a:rPr lang="en-US" sz="1600" dirty="0" err="1"/>
              <a:t>hammaskiveä</a:t>
            </a:r>
            <a:r>
              <a:rPr lang="en-US" sz="1600" dirty="0"/>
              <a:t> </a:t>
            </a:r>
            <a:r>
              <a:rPr lang="en-US" sz="1600" dirty="0" err="1"/>
              <a:t>muodostuu</a:t>
            </a:r>
            <a:r>
              <a:rPr lang="en-US" sz="1600" dirty="0"/>
              <a:t> </a:t>
            </a:r>
            <a:r>
              <a:rPr lang="en-US" sz="1600" dirty="0" err="1"/>
              <a:t>runsaasti</a:t>
            </a:r>
            <a:r>
              <a:rPr lang="en-US" sz="1600" dirty="0"/>
              <a:t>, </a:t>
            </a:r>
            <a:r>
              <a:rPr lang="en-US" sz="1600" dirty="0" err="1"/>
              <a:t>voidaan</a:t>
            </a:r>
            <a:r>
              <a:rPr lang="en-US" sz="1600" dirty="0"/>
              <a:t> </a:t>
            </a:r>
            <a:r>
              <a:rPr lang="en-US" sz="1600" dirty="0" err="1"/>
              <a:t>sitä</a:t>
            </a:r>
            <a:r>
              <a:rPr lang="en-US" sz="1600" dirty="0"/>
              <a:t> </a:t>
            </a:r>
            <a:r>
              <a:rPr lang="en-US" sz="1600" dirty="0" err="1"/>
              <a:t>joutua</a:t>
            </a:r>
            <a:r>
              <a:rPr lang="en-US" sz="1600" dirty="0"/>
              <a:t> </a:t>
            </a:r>
            <a:r>
              <a:rPr lang="en-US" sz="1600" dirty="0" err="1"/>
              <a:t>poistamaan</a:t>
            </a:r>
            <a:r>
              <a:rPr lang="en-US" sz="1600" dirty="0"/>
              <a:t> 6 </a:t>
            </a:r>
            <a:r>
              <a:rPr lang="en-US" sz="1600" dirty="0" err="1"/>
              <a:t>kk:n</a:t>
            </a:r>
            <a:r>
              <a:rPr lang="en-US" sz="1600" dirty="0"/>
              <a:t> </a:t>
            </a:r>
            <a:r>
              <a:rPr lang="en-US" sz="1600" dirty="0" err="1"/>
              <a:t>välein</a:t>
            </a:r>
            <a:r>
              <a:rPr lang="en-US" sz="1600" dirty="0"/>
              <a:t>. Sen </a:t>
            </a:r>
            <a:r>
              <a:rPr lang="en-US" sz="1600" dirty="0" err="1"/>
              <a:t>voi</a:t>
            </a:r>
            <a:r>
              <a:rPr lang="en-US" sz="1600" dirty="0"/>
              <a:t> </a:t>
            </a:r>
            <a:r>
              <a:rPr lang="en-US" sz="1600" dirty="0" err="1"/>
              <a:t>poistaa</a:t>
            </a:r>
            <a:r>
              <a:rPr lang="en-US" sz="1600" dirty="0"/>
              <a:t> </a:t>
            </a:r>
            <a:r>
              <a:rPr lang="en-US" sz="1600" dirty="0" err="1"/>
              <a:t>hammaslääkäri</a:t>
            </a:r>
            <a:r>
              <a:rPr lang="en-US" sz="1600" dirty="0"/>
              <a:t> tai </a:t>
            </a:r>
            <a:r>
              <a:rPr lang="en-US" sz="1600" dirty="0" err="1"/>
              <a:t>suuhygienisti</a:t>
            </a:r>
            <a:r>
              <a:rPr lang="en-US" sz="1600" dirty="0"/>
              <a:t>.</a:t>
            </a:r>
          </a:p>
          <a:p>
            <a:pPr lvl="0">
              <a:lnSpc>
                <a:spcPct val="100000"/>
              </a:lnSpc>
            </a:pPr>
            <a:r>
              <a:rPr lang="en-US" sz="1600" dirty="0" err="1"/>
              <a:t>Keskivaikeaa</a:t>
            </a:r>
            <a:r>
              <a:rPr lang="en-US" sz="1600" dirty="0"/>
              <a:t> tai </a:t>
            </a:r>
            <a:r>
              <a:rPr lang="en-US" sz="1600" dirty="0" err="1"/>
              <a:t>vaikeaa</a:t>
            </a:r>
            <a:r>
              <a:rPr lang="en-US" sz="1600" dirty="0"/>
              <a:t> </a:t>
            </a:r>
            <a:r>
              <a:rPr lang="en-US" sz="1600" dirty="0" err="1"/>
              <a:t>munuaisten</a:t>
            </a:r>
            <a:r>
              <a:rPr lang="en-US" sz="1600" dirty="0"/>
              <a:t> </a:t>
            </a:r>
            <a:r>
              <a:rPr lang="en-US" sz="1600" dirty="0" err="1"/>
              <a:t>vajaatoimintaa</a:t>
            </a:r>
            <a:r>
              <a:rPr lang="en-US" sz="1600" dirty="0"/>
              <a:t> </a:t>
            </a:r>
            <a:r>
              <a:rPr lang="en-US" sz="1600" dirty="0" err="1"/>
              <a:t>sairastavan</a:t>
            </a:r>
            <a:r>
              <a:rPr lang="en-US" sz="1600" dirty="0"/>
              <a:t> </a:t>
            </a:r>
            <a:r>
              <a:rPr lang="en-US" sz="1600" dirty="0" err="1"/>
              <a:t>kannattaa</a:t>
            </a:r>
            <a:r>
              <a:rPr lang="en-US" sz="1600" dirty="0"/>
              <a:t> </a:t>
            </a:r>
            <a:r>
              <a:rPr lang="en-US" sz="1600" dirty="0" err="1"/>
              <a:t>pyytää</a:t>
            </a:r>
            <a:r>
              <a:rPr lang="en-US" sz="1600" dirty="0"/>
              <a:t> </a:t>
            </a:r>
            <a:r>
              <a:rPr lang="en-US" sz="1600" dirty="0" err="1"/>
              <a:t>aikaa</a:t>
            </a:r>
            <a:r>
              <a:rPr lang="en-US" sz="1600" dirty="0"/>
              <a:t> </a:t>
            </a:r>
            <a:r>
              <a:rPr lang="en-US" sz="1600" dirty="0" err="1"/>
              <a:t>varatessa</a:t>
            </a:r>
            <a:r>
              <a:rPr lang="en-US" sz="1600" dirty="0"/>
              <a:t> </a:t>
            </a:r>
            <a:r>
              <a:rPr lang="en-US" sz="1600" dirty="0" err="1"/>
              <a:t>antibioottiresepti</a:t>
            </a:r>
            <a:r>
              <a:rPr lang="en-US" sz="1600" dirty="0"/>
              <a:t>. </a:t>
            </a:r>
          </a:p>
          <a:p>
            <a:pPr lvl="0">
              <a:lnSpc>
                <a:spcPct val="100000"/>
              </a:lnSpc>
            </a:pPr>
            <a:r>
              <a:rPr lang="en-US" sz="1600" dirty="0"/>
              <a:t>Sen </a:t>
            </a:r>
            <a:r>
              <a:rPr lang="en-US" sz="1600" dirty="0" err="1"/>
              <a:t>tarkoituksena</a:t>
            </a:r>
            <a:r>
              <a:rPr lang="en-US" sz="1600" dirty="0"/>
              <a:t> on </a:t>
            </a:r>
            <a:r>
              <a:rPr lang="en-US" sz="1600" dirty="0" err="1"/>
              <a:t>ehkäistä</a:t>
            </a:r>
            <a:r>
              <a:rPr lang="en-US" sz="1600" dirty="0"/>
              <a:t> </a:t>
            </a:r>
            <a:r>
              <a:rPr lang="en-US" sz="1600" dirty="0" err="1"/>
              <a:t>infektion</a:t>
            </a:r>
            <a:r>
              <a:rPr lang="en-US" sz="1600" dirty="0"/>
              <a:t> </a:t>
            </a:r>
            <a:r>
              <a:rPr lang="en-US" sz="1600" dirty="0" err="1"/>
              <a:t>pääseminen</a:t>
            </a:r>
            <a:r>
              <a:rPr lang="en-US" sz="1600" dirty="0"/>
              <a:t> </a:t>
            </a:r>
            <a:r>
              <a:rPr lang="en-US" sz="1600" dirty="0" err="1"/>
              <a:t>verenkiertoon</a:t>
            </a:r>
            <a:r>
              <a:rPr lang="en-US" sz="1600" dirty="0"/>
              <a:t> </a:t>
            </a:r>
            <a:r>
              <a:rPr lang="en-US" sz="1600" dirty="0" err="1"/>
              <a:t>mahdollisten</a:t>
            </a:r>
            <a:r>
              <a:rPr lang="en-US" sz="1600" dirty="0"/>
              <a:t> </a:t>
            </a:r>
            <a:r>
              <a:rPr lang="en-US" sz="1600" dirty="0" err="1"/>
              <a:t>toimenpiteiden</a:t>
            </a:r>
            <a:r>
              <a:rPr lang="en-US" sz="1600" dirty="0"/>
              <a:t> </a:t>
            </a:r>
            <a:r>
              <a:rPr lang="en-US" sz="1600" dirty="0" err="1"/>
              <a:t>yhteydessä</a:t>
            </a:r>
            <a:r>
              <a:rPr lang="en-US" sz="1600" dirty="0"/>
              <a:t>, </a:t>
            </a:r>
            <a:r>
              <a:rPr lang="en-US" sz="1600" dirty="0" err="1"/>
              <a:t>kuten</a:t>
            </a:r>
            <a:r>
              <a:rPr lang="en-US" sz="1600" dirty="0"/>
              <a:t> </a:t>
            </a:r>
            <a:r>
              <a:rPr lang="en-US" sz="1600" dirty="0" err="1"/>
              <a:t>esim</a:t>
            </a:r>
            <a:r>
              <a:rPr lang="en-US" sz="1600" dirty="0"/>
              <a:t>. </a:t>
            </a:r>
            <a:r>
              <a:rPr lang="en-US" sz="1600" dirty="0" err="1"/>
              <a:t>hammaskivenpoisto</a:t>
            </a:r>
            <a:r>
              <a:rPr lang="en-US" sz="1600" dirty="0"/>
              <a:t>. </a:t>
            </a:r>
          </a:p>
          <a:p>
            <a:pPr lvl="0">
              <a:lnSpc>
                <a:spcPct val="100000"/>
              </a:lnSpc>
            </a:pPr>
            <a:r>
              <a:rPr lang="en-US" sz="1600" dirty="0" err="1"/>
              <a:t>Antibioottisuoja</a:t>
            </a:r>
            <a:r>
              <a:rPr lang="en-US" sz="1600" dirty="0"/>
              <a:t> on </a:t>
            </a:r>
            <a:r>
              <a:rPr lang="en-US" sz="1600" dirty="0" err="1"/>
              <a:t>kerta-annos</a:t>
            </a:r>
            <a:r>
              <a:rPr lang="en-US" sz="1600" dirty="0"/>
              <a:t> (4 </a:t>
            </a:r>
            <a:r>
              <a:rPr lang="en-US" sz="1600" dirty="0" err="1"/>
              <a:t>tbl</a:t>
            </a:r>
            <a:r>
              <a:rPr lang="en-US" sz="1600" dirty="0"/>
              <a:t> </a:t>
            </a:r>
            <a:r>
              <a:rPr lang="en-US" sz="1600" dirty="0" err="1"/>
              <a:t>kerralla</a:t>
            </a:r>
            <a:r>
              <a:rPr lang="en-US" sz="1600" dirty="0"/>
              <a:t>), </a:t>
            </a:r>
            <a:r>
              <a:rPr lang="en-US" sz="1600" dirty="0" err="1"/>
              <a:t>joka</a:t>
            </a:r>
            <a:r>
              <a:rPr lang="en-US" sz="1600" dirty="0"/>
              <a:t> </a:t>
            </a:r>
            <a:r>
              <a:rPr lang="en-US" sz="1600" dirty="0" err="1"/>
              <a:t>otetaan</a:t>
            </a:r>
            <a:r>
              <a:rPr lang="en-US" sz="1600" dirty="0"/>
              <a:t> </a:t>
            </a:r>
            <a:r>
              <a:rPr lang="en-US" sz="1600" dirty="0" err="1"/>
              <a:t>noin</a:t>
            </a:r>
            <a:r>
              <a:rPr lang="en-US" sz="1600" dirty="0"/>
              <a:t> 2 </a:t>
            </a:r>
            <a:r>
              <a:rPr lang="en-US" sz="1600" dirty="0" err="1"/>
              <a:t>tuntia</a:t>
            </a:r>
            <a:r>
              <a:rPr lang="en-US" sz="1600" dirty="0"/>
              <a:t> </a:t>
            </a:r>
            <a:r>
              <a:rPr lang="en-US" sz="1600" dirty="0" err="1"/>
              <a:t>ennen</a:t>
            </a:r>
            <a:r>
              <a:rPr lang="en-US" sz="1600" dirty="0"/>
              <a:t> </a:t>
            </a:r>
            <a:r>
              <a:rPr lang="en-US" sz="1600" dirty="0" err="1"/>
              <a:t>toimenpiteitä</a:t>
            </a:r>
            <a:r>
              <a:rPr lang="en-US" sz="1600" dirty="0"/>
              <a:t>.</a:t>
            </a:r>
          </a:p>
          <a:p>
            <a:endParaRPr lang="en-US" sz="1600" dirty="0"/>
          </a:p>
        </p:txBody>
      </p:sp>
    </p:spTree>
    <p:extLst>
      <p:ext uri="{BB962C8B-B14F-4D97-AF65-F5344CB8AC3E}">
        <p14:creationId xmlns:p14="http://schemas.microsoft.com/office/powerpoint/2010/main" val="5444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DD0F1DD-5E93-488E-A817-DFDF986D38D3}"/>
              </a:ext>
            </a:extLst>
          </p:cNvPr>
          <p:cNvSpPr>
            <a:spLocks noGrp="1"/>
          </p:cNvSpPr>
          <p:nvPr>
            <p:ph type="title"/>
          </p:nvPr>
        </p:nvSpPr>
        <p:spPr>
          <a:xfrm>
            <a:off x="6513788" y="365125"/>
            <a:ext cx="4840010" cy="1807305"/>
          </a:xfrm>
        </p:spPr>
        <p:txBody>
          <a:bodyPr>
            <a:normAutofit/>
          </a:bodyPr>
          <a:lstStyle/>
          <a:p>
            <a:r>
              <a:rPr lang="fi-FI" dirty="0"/>
              <a:t>Kuivan suun hoito</a:t>
            </a:r>
            <a:br>
              <a:rPr lang="en-US" dirty="0"/>
            </a:br>
            <a:endParaRPr lang="en-US" dirty="0"/>
          </a:p>
        </p:txBody>
      </p:sp>
      <p:pic>
        <p:nvPicPr>
          <p:cNvPr id="4" name="Kuva 3">
            <a:extLst>
              <a:ext uri="{FF2B5EF4-FFF2-40B4-BE49-F238E27FC236}">
                <a16:creationId xmlns:a16="http://schemas.microsoft.com/office/drawing/2014/main" id="{5588E2A3-0B4B-53D2-57DE-51A84AC6812E}"/>
              </a:ext>
              <a:ext uri="{C183D7F6-B498-43B3-948B-1728B52AA6E4}">
                <adec:decorative xmlns:adec="http://schemas.microsoft.com/office/drawing/2017/decorative" val="1"/>
              </a:ext>
            </a:extLst>
          </p:cNvPr>
          <p:cNvPicPr>
            <a:picLocks noChangeAspect="1"/>
          </p:cNvPicPr>
          <p:nvPr/>
        </p:nvPicPr>
        <p:blipFill>
          <a:blip r:embed="rId2"/>
          <a:srcRect l="23183" r="29770"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isällön paikkamerkki 2">
            <a:extLst>
              <a:ext uri="{FF2B5EF4-FFF2-40B4-BE49-F238E27FC236}">
                <a16:creationId xmlns:a16="http://schemas.microsoft.com/office/drawing/2014/main" id="{81B77DAF-0B5C-3232-B894-CCF555CA9EC3}"/>
              </a:ext>
            </a:extLst>
          </p:cNvPr>
          <p:cNvSpPr>
            <a:spLocks noGrp="1"/>
          </p:cNvSpPr>
          <p:nvPr>
            <p:ph idx="1"/>
          </p:nvPr>
        </p:nvSpPr>
        <p:spPr>
          <a:xfrm>
            <a:off x="6513788" y="2333297"/>
            <a:ext cx="4840010" cy="3843666"/>
          </a:xfrm>
        </p:spPr>
        <p:txBody>
          <a:bodyPr>
            <a:normAutofit/>
          </a:bodyPr>
          <a:lstStyle/>
          <a:p>
            <a:pPr lvl="0"/>
            <a:r>
              <a:rPr lang="fi-FI" sz="1400" dirty="0"/>
              <a:t>Vältä sokeria sisältäviä ja happamia ruokia ja juomia</a:t>
            </a:r>
            <a:endParaRPr lang="en-US" sz="1400" dirty="0"/>
          </a:p>
          <a:p>
            <a:pPr lvl="0"/>
            <a:r>
              <a:rPr lang="fi-FI" sz="1400" dirty="0"/>
              <a:t>Käytä janojuomana vettä.</a:t>
            </a:r>
            <a:endParaRPr lang="en-US" sz="1400" dirty="0"/>
          </a:p>
          <a:p>
            <a:pPr lvl="0"/>
            <a:r>
              <a:rPr lang="fi-FI" sz="1400" dirty="0"/>
              <a:t>Suosi vaahtoamattomia hammastahnoja, joissa ei ole </a:t>
            </a:r>
            <a:r>
              <a:rPr lang="fi-FI" sz="1400" dirty="0" err="1"/>
              <a:t>natriumlauryylisulfaattia</a:t>
            </a:r>
            <a:r>
              <a:rPr lang="fi-FI" sz="1400" dirty="0"/>
              <a:t>.</a:t>
            </a:r>
            <a:endParaRPr lang="en-US" sz="1400" dirty="0"/>
          </a:p>
          <a:p>
            <a:pPr lvl="0"/>
            <a:r>
              <a:rPr lang="fi-FI" sz="1400" dirty="0"/>
              <a:t>Suuvesien käyttö on turvallista, kun kiinnittää ­huomiota oikeanlaisen suuveden valintaan ja huomioi tietyissä käyttö­tarkoituksissa myös käyttöaikojen rajoitukset.</a:t>
            </a:r>
            <a:endParaRPr lang="en-US" sz="1400" dirty="0"/>
          </a:p>
          <a:p>
            <a:pPr lvl="0"/>
            <a:r>
              <a:rPr lang="fi-FI" sz="1400" dirty="0"/>
              <a:t>Imeskelytabletit voivat olla apu kuivan suun hoidossa lisäämällä syljeneritystä ja siten helpottamaan oireita. Ne voivat sisältää myös ksylitolia ja fluoria, jotka auttavat vahvistamaan hammaskiillettä ja ehkäisemään hampaiden reikiintymistä.</a:t>
            </a:r>
            <a:endParaRPr lang="en-US" sz="1400" dirty="0"/>
          </a:p>
          <a:p>
            <a:pPr marL="0" indent="0">
              <a:buNone/>
            </a:pPr>
            <a:endParaRPr lang="en-US" sz="1400" dirty="0"/>
          </a:p>
          <a:p>
            <a:endParaRPr lang="en-US" sz="1400" dirty="0"/>
          </a:p>
        </p:txBody>
      </p:sp>
    </p:spTree>
    <p:extLst>
      <p:ext uri="{BB962C8B-B14F-4D97-AF65-F5344CB8AC3E}">
        <p14:creationId xmlns:p14="http://schemas.microsoft.com/office/powerpoint/2010/main" val="145137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E478C9D-221D-7F71-A514-3B113A0D52E7}"/>
              </a:ext>
            </a:extLst>
          </p:cNvPr>
          <p:cNvSpPr>
            <a:spLocks noGrp="1"/>
          </p:cNvSpPr>
          <p:nvPr>
            <p:ph type="title"/>
          </p:nvPr>
        </p:nvSpPr>
        <p:spPr>
          <a:xfrm>
            <a:off x="6513788" y="365125"/>
            <a:ext cx="4840010" cy="1807305"/>
          </a:xfrm>
        </p:spPr>
        <p:txBody>
          <a:bodyPr>
            <a:normAutofit/>
          </a:bodyPr>
          <a:lstStyle/>
          <a:p>
            <a:r>
              <a:rPr lang="fi-FI" dirty="0"/>
              <a:t>Hammasproteesit</a:t>
            </a:r>
            <a:br>
              <a:rPr lang="en-US" dirty="0"/>
            </a:br>
            <a:endParaRPr lang="en-US" dirty="0"/>
          </a:p>
        </p:txBody>
      </p:sp>
      <p:pic>
        <p:nvPicPr>
          <p:cNvPr id="4" name="Kuva 3" descr="Kuva, joka sisältää kohteen henkilö, iho, Hamas, hymy&#10;&#10;Tekoälyllä luotu sisältö voi olla virheellistä.">
            <a:extLst>
              <a:ext uri="{FF2B5EF4-FFF2-40B4-BE49-F238E27FC236}">
                <a16:creationId xmlns:a16="http://schemas.microsoft.com/office/drawing/2014/main" id="{E1570DA7-8455-4924-69BC-15F6086B0D6A}"/>
              </a:ext>
            </a:extLst>
          </p:cNvPr>
          <p:cNvPicPr>
            <a:picLocks noChangeAspect="1"/>
          </p:cNvPicPr>
          <p:nvPr/>
        </p:nvPicPr>
        <p:blipFill>
          <a:blip r:embed="rId2"/>
          <a:srcRect l="25482" r="12978"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isällön paikkamerkki 2">
            <a:extLst>
              <a:ext uri="{FF2B5EF4-FFF2-40B4-BE49-F238E27FC236}">
                <a16:creationId xmlns:a16="http://schemas.microsoft.com/office/drawing/2014/main" id="{620ED3A2-CD3A-3B66-EF73-6FEBE7DFD508}"/>
              </a:ext>
            </a:extLst>
          </p:cNvPr>
          <p:cNvSpPr>
            <a:spLocks noGrp="1"/>
          </p:cNvSpPr>
          <p:nvPr>
            <p:ph idx="1"/>
          </p:nvPr>
        </p:nvSpPr>
        <p:spPr>
          <a:xfrm>
            <a:off x="6513788" y="2333297"/>
            <a:ext cx="4840010" cy="3843666"/>
          </a:xfrm>
        </p:spPr>
        <p:txBody>
          <a:bodyPr>
            <a:normAutofit/>
          </a:bodyPr>
          <a:lstStyle/>
          <a:p>
            <a:pPr lvl="0"/>
            <a:r>
              <a:rPr lang="fi-FI" sz="2000"/>
              <a:t>Joka kolmannella yläleuan irtoproteesin alla piilee tulehdus, jos syljen suojaava vaikutus uupuu. Silloin myös sieni-infektiot tulevat helposti.</a:t>
            </a:r>
            <a:endParaRPr lang="en-US" sz="2000"/>
          </a:p>
          <a:p>
            <a:pPr lvl="0"/>
            <a:r>
              <a:rPr lang="fi-FI" sz="2000"/>
              <a:t>Limakalvomuutosten ehkäisemiseksi irrotettavat proteesit tulee pestä huolellisesti ja pitää pois suusta öisin kuivana rasiassa. Ainoastaan proteesin pinnan kuivuessa siinä kasvavat bakteerit ja sienet voivat tuhoutua. </a:t>
            </a:r>
            <a:endParaRPr lang="en-US" sz="2000"/>
          </a:p>
          <a:p>
            <a:endParaRPr lang="en-US" sz="2000"/>
          </a:p>
        </p:txBody>
      </p:sp>
    </p:spTree>
    <p:extLst>
      <p:ext uri="{BB962C8B-B14F-4D97-AF65-F5344CB8AC3E}">
        <p14:creationId xmlns:p14="http://schemas.microsoft.com/office/powerpoint/2010/main" val="59227374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Laajakuva</PresentationFormat>
  <Paragraphs>28</Paragraphs>
  <Slides>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vt:i4>
      </vt:variant>
    </vt:vector>
  </HeadingPairs>
  <TitlesOfParts>
    <vt:vector size="10" baseType="lpstr">
      <vt:lpstr>Aptos</vt:lpstr>
      <vt:lpstr>Aptos Display</vt:lpstr>
      <vt:lpstr>Arial</vt:lpstr>
      <vt:lpstr>Office-teema</vt:lpstr>
      <vt:lpstr>Diabeettinen munuaistauti ja suunhoito</vt:lpstr>
      <vt:lpstr>Diabeettinen munuaistauti ja suunhoito</vt:lpstr>
      <vt:lpstr>Hampaiden ja hammasvälien päivittäinen puhdistaminen on olennainen osa hampaiden ja niiden kiinnityskudosten terveyden ylläpitämistä.  Hampaat harjataan aamuin illoin. Reikiintymisen ehkäisemiseksi hammasvälien puhdistaminen kannattaa tehdä ennen hampaiden pesua. Hampaiden pesun jälkeen hammasvälien harjaus vie hammastahnan ja suojaavan fluorin mukanaan.</vt:lpstr>
      <vt:lpstr>Milloin hammaslääkäriin? </vt:lpstr>
      <vt:lpstr>Kuivan suun hoito </vt:lpstr>
      <vt:lpstr>Hammasproteesit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2025-06-07T15:11:56Z</dcterms:created>
  <dcterms:modified xsi:type="dcterms:W3CDTF">2025-06-07T15:12:08Z</dcterms:modified>
</cp:coreProperties>
</file>