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61" r:id="rId2"/>
    <p:sldId id="260" r:id="rId3"/>
    <p:sldId id="258" r:id="rId4"/>
    <p:sldId id="263" r:id="rId5"/>
    <p:sldId id="262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4EBBB-BA80-4EAA-A3B0-3E5B25291B38}" v="1" dt="2025-06-07T15:05:12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5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12444D-5D7E-3047-CE5E-2AD6AE705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80E167-4253-7D3B-5CAC-3B20FD4B1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5189D4-2614-F8B5-2542-B4DD128F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F4D703-8C17-F7E3-E8F8-1D1DEAB3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4B5E23-C49B-E6C6-CFA2-6DD65281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592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7092AB-2387-C603-1726-9B468918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F5739CE-0F7E-D267-5DC1-33506BD0B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ED3C82-86B6-F1FA-E33B-5CB429A8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90B85D-270A-30E8-5880-0912F1E5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AD2369-3484-F90D-5C17-52838C0C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95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85BC56F-CA8A-6506-9996-E9E49EE3A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490B28E-0FEB-1AD3-5F19-F007A1678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184DAC-5CFF-D9A5-47F7-5387CE21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8786B9-3178-301C-2FD3-0995A56D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258CBA-06D8-EA94-F180-BCF17846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9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8C5282-B7B7-C10B-B442-9C3DDCFB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AF53B2-5ACD-946B-4C0B-4C272D4ED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6F1043-37F1-ECB0-79B3-02567B14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08765F-928B-5BB5-A099-D4B54C12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A242B7-6853-3200-308D-D4F75F65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65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E56A89-B939-8616-DD5F-139B6F6D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4A6352-582A-6A06-744C-4BBD16D7E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29DDFC-1B95-C67C-5E18-0028B98E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9B4380-EF80-835F-FA54-71746842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F9AAF6-993B-BDD5-6BE8-135102C5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029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51DB3F-5A87-B32C-547B-6184C3BF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3EE914-8D5C-7D3F-C5BC-2F2959F85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E4ED69-C348-7BB1-97AE-9A3E4FF1A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F731A5-FCEE-C1EC-E051-539449B6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13BD7B1-4D32-6FF2-AC49-5C3FF7FA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1C27B4A-B507-8280-2F30-F6D20E47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41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31BE0A-F64F-70ED-1BD5-0D09FCA6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1AD1B4-7298-A2FD-0305-B1046A54A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6A6A4C2-0978-5188-BC56-F4C4897C8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6DBDF68-3F32-B9D6-6EE9-906787B65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503F9E9-1A99-839B-B6BF-1DF5F564B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1ABFC7E-4CC2-359F-E144-A05929D7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0E5DE9B-87D2-2D55-855D-28BEEE88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0B51196-3751-64AE-E827-79B887CF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81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445C8-2646-69E5-61BA-F0022AA2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006B4DF-FB7F-050D-20CC-69FB2168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C4D2AB-B902-F910-7C18-061073BA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40CF04-D40A-3B11-CEF4-AF31A3F7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718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8A1046D-A3F4-C2C2-8913-0400571F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F77AF49-263D-C90B-B0BE-7A694E93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17EDB0B-2C43-9B0B-3373-F217C3A2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68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01CB5E-2D35-6B34-38D0-0F90679E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3E5F96-BB2C-ED78-93D4-ABB4592B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9A8A8F-6382-09B6-1674-E85F9C1C4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0B471D1-7F4A-0835-1E54-0F247034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2E71C1-146C-FA92-EE29-6B3B05E0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82EB72-2473-C42B-4399-FD6263F0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36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EBA46-2BFB-942B-2B38-3BC2B0C3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C098D75-5635-CB07-9E8C-6A60490DF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B1EF1C6-9E01-173C-510D-636F41B75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4C6A67C-3393-D479-6D05-AA161BA9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B348AE3-C80D-7B8D-5133-E446E4B1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0CD695-F71B-B0F5-8D06-71655304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70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199F8D3-7CC5-F9A3-EA68-06A87F0A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5B715E-3790-01D0-B975-3C97F1F2C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A4E15D-4F15-7F70-0991-049E0BC54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C03031-51BA-48AC-860B-BF93ED656612}" type="datetimeFigureOut">
              <a:rPr lang="fi-FI" smtClean="0"/>
              <a:t>7.6.2025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5C7642-C4FA-1ECD-D72D-2AB6E94D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C0D1C1-B799-C164-8157-F7DBB4528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A9E2FA-DDCE-48CE-AC04-38D5BA9967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abetes.fi/diabetestietoa/tyypin-2-diabetes/jalkojenhoito/#keng%C3%A4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Tc2BvJfRsbM&amp;list=PLIq9sa-VXcJS2cmbJis3NDfewbLD5k4f0&amp;t=53s" TargetMode="External"/><Relationship Id="rId4" Type="http://schemas.openxmlformats.org/officeDocument/2006/relationships/hyperlink" Target="https://www.youtube.com/watch?v=5o3xv9dolVc&amp;t=2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veyskyla.fi/diabetestalo/diabeteksen-lisasairaudet/diabetes-ja-jalat/riskijalka-diabeteksess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abetes.fi/tukea-ja-palveluja/jalkojenhoitopalvelut/" TargetMode="External"/><Relationship Id="rId5" Type="http://schemas.openxmlformats.org/officeDocument/2006/relationships/hyperlink" Target="https://www.terveysportti.fi/xmedia/img/Kipupiirros.pdf" TargetMode="External"/><Relationship Id="rId4" Type="http://schemas.openxmlformats.org/officeDocument/2006/relationships/hyperlink" Target="https://diabetes.fi/wp-content/uploads/2024/10/Jalkojen-oirekysely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abetes.fi/diabetestietoa/tyypin-2-diabete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erveyskyla.fi/diabetestalo/diabeteksen-omahoito/diabetes-ja-jalkojen-itsehoi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E9D07C-0FA6-72BD-DC6F-9176BB85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900" y="716692"/>
            <a:ext cx="9144000" cy="2387600"/>
          </a:xfrm>
        </p:spPr>
        <p:txBody>
          <a:bodyPr/>
          <a:lstStyle/>
          <a:p>
            <a:r>
              <a:rPr lang="fi-FI" sz="6000" b="1" i="0" dirty="0">
                <a:solidFill>
                  <a:srgbClr val="000000"/>
                </a:solidFill>
                <a:effectLst/>
                <a:latin typeface="+mj-lt"/>
              </a:rPr>
              <a:t>Diabetes ja jalkojenhoito</a:t>
            </a:r>
            <a:r>
              <a:rPr lang="fi-FI" sz="60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br>
              <a:rPr lang="fi-FI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CA2969C-EC44-B136-6F24-4CD889956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463800"/>
            <a:ext cx="9794789" cy="3677508"/>
          </a:xfrm>
        </p:spPr>
        <p:txBody>
          <a:bodyPr>
            <a:normAutofit fontScale="85000" lnSpcReduction="10000"/>
          </a:bodyPr>
          <a:lstStyle/>
          <a:p>
            <a:pPr rtl="0" fontAlgn="base">
              <a:lnSpc>
                <a:spcPct val="150000"/>
              </a:lnSpc>
              <a:spcAft>
                <a:spcPts val="800"/>
              </a:spcAft>
              <a:buNone/>
            </a:pPr>
            <a:r>
              <a:rPr lang="fi-FI" sz="2900" i="0" dirty="0">
                <a:solidFill>
                  <a:srgbClr val="000000"/>
                </a:solidFill>
                <a:effectLst/>
              </a:rPr>
              <a:t>Jalkojen hyvinvointi on tärkeä osa diabeteksen omahoitoa</a:t>
            </a:r>
            <a:r>
              <a:rPr lang="fi-FI" sz="2900" b="1" i="0" dirty="0">
                <a:solidFill>
                  <a:srgbClr val="000000"/>
                </a:solidFill>
                <a:effectLst/>
              </a:rPr>
              <a:t>.</a:t>
            </a:r>
            <a:r>
              <a:rPr lang="fi-FI" sz="2900" b="0" i="0" dirty="0">
                <a:solidFill>
                  <a:srgbClr val="000000"/>
                </a:solidFill>
                <a:effectLst/>
              </a:rPr>
              <a:t> Diabetesta sairastavilla esiintyy erilaisia jalkaongelmia selvästi enemmän kuin muilla. Siksi jalkojen hyvinvointi on tärkeä osa päivittäistä omahoitoa.</a:t>
            </a:r>
          </a:p>
          <a:p>
            <a:pPr rtl="0" fontAlgn="base">
              <a:lnSpc>
                <a:spcPct val="150000"/>
              </a:lnSpc>
              <a:spcAft>
                <a:spcPts val="800"/>
              </a:spcAft>
              <a:buNone/>
            </a:pPr>
            <a:r>
              <a:rPr lang="fi-FI" sz="2900" b="0" i="0" dirty="0">
                <a:solidFill>
                  <a:srgbClr val="000000"/>
                </a:solidFill>
                <a:effectLst/>
              </a:rPr>
              <a:t> </a:t>
            </a:r>
            <a:r>
              <a:rPr lang="fi-FI" sz="2900" b="1" i="0" dirty="0">
                <a:solidFill>
                  <a:srgbClr val="000000"/>
                </a:solidFill>
                <a:effectLst/>
              </a:rPr>
              <a:t>Jalkojen tutkiminen ja niiden kunnon arviointi tulisi tapahtua </a:t>
            </a:r>
            <a:r>
              <a:rPr lang="fi-FI" sz="3100" b="1" i="0" dirty="0">
                <a:solidFill>
                  <a:srgbClr val="000000"/>
                </a:solidFill>
                <a:effectLst/>
              </a:rPr>
              <a:t>säännöllisesti</a:t>
            </a:r>
            <a:r>
              <a:rPr lang="fi-FI" sz="2900" b="1" i="0" dirty="0">
                <a:solidFill>
                  <a:srgbClr val="000000"/>
                </a:solidFill>
                <a:effectLst/>
              </a:rPr>
              <a:t> myös lääkärin tai diabeteshoitajan vastaanotolla, vähintään kerran vuodessa.</a:t>
            </a:r>
            <a:r>
              <a:rPr lang="fi-FI" sz="29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641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A89B64A-0D2F-18CB-7812-443ACB4117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44621" y="-263225"/>
            <a:ext cx="5291663" cy="1628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MITKÄ ASIAT OVAT JALKAONGELMIEN TAUSTALLA?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4" name="Kuva 3" descr="Jalat villasukissa takan edessä.">
            <a:extLst>
              <a:ext uri="{FF2B5EF4-FFF2-40B4-BE49-F238E27FC236}">
                <a16:creationId xmlns:a16="http://schemas.microsoft.com/office/drawing/2014/main" id="{0855E978-20E4-1A3A-F961-A74C36B3A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/>
          <a:stretch/>
        </p:blipFill>
        <p:spPr>
          <a:xfrm>
            <a:off x="0" y="0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E300149-057F-680E-D4FA-14D28A5BC189}"/>
              </a:ext>
            </a:extLst>
          </p:cNvPr>
          <p:cNvSpPr txBox="1"/>
          <p:nvPr/>
        </p:nvSpPr>
        <p:spPr>
          <a:xfrm>
            <a:off x="6095999" y="1746551"/>
            <a:ext cx="5988909" cy="560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Pitkäaikaisesti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koholla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oleva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verensokeri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altistaa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jalkaongelmille</a:t>
            </a:r>
            <a:r>
              <a:rPr lang="en-US" sz="1400" b="0" i="0" dirty="0">
                <a:effectLst/>
              </a:rPr>
              <a:t>. Sen </a:t>
            </a:r>
            <a:r>
              <a:rPr lang="en-US" sz="1400" b="0" i="0" dirty="0" err="1">
                <a:effectLst/>
              </a:rPr>
              <a:t>aiheuttamat</a:t>
            </a:r>
            <a:r>
              <a:rPr lang="en-US" sz="1400" b="0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jalkojen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hermovauriot</a:t>
            </a:r>
            <a:r>
              <a:rPr lang="en-US" sz="1400" b="1" i="0" dirty="0">
                <a:effectLst/>
              </a:rPr>
              <a:t>, </a:t>
            </a:r>
            <a:r>
              <a:rPr lang="en-US" sz="1400" b="1" i="0" dirty="0" err="1">
                <a:effectLst/>
              </a:rPr>
              <a:t>heikentynyt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verenkierto</a:t>
            </a:r>
            <a:r>
              <a:rPr lang="en-US" sz="1400" b="1" i="0" dirty="0">
                <a:effectLst/>
              </a:rPr>
              <a:t> ja </a:t>
            </a:r>
            <a:r>
              <a:rPr lang="en-US" sz="1400" b="1" i="0" dirty="0" err="1">
                <a:effectLst/>
              </a:rPr>
              <a:t>sidekudoksen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sokeristuminen</a:t>
            </a:r>
            <a:r>
              <a:rPr lang="en-US" sz="1400" b="1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ovat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ongelmien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taustalla</a:t>
            </a:r>
            <a:r>
              <a:rPr lang="en-US" sz="1400" b="1" i="0" dirty="0">
                <a:effectLst/>
              </a:rPr>
              <a:t>.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Haavojen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paraneminen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hidastuu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verensokerin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ollessa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koholla</a:t>
            </a:r>
            <a:r>
              <a:rPr lang="en-US" sz="1400" b="0" i="0" dirty="0">
                <a:effectLst/>
              </a:rPr>
              <a:t>. 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Jos on </a:t>
            </a:r>
            <a:r>
              <a:rPr lang="en-US" sz="1400" b="0" i="0" dirty="0" err="1">
                <a:effectLst/>
              </a:rPr>
              <a:t>syntynyt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tuntohermovaurioita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jalkoja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suojaava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tunto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saattaa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heikentyä</a:t>
            </a:r>
            <a:r>
              <a:rPr lang="en-US" sz="1400" b="0" i="0" dirty="0">
                <a:effectLst/>
              </a:rPr>
              <a:t>. Jalat </a:t>
            </a:r>
            <a:r>
              <a:rPr lang="en-US" sz="1400" b="0" i="0" dirty="0" err="1">
                <a:effectLst/>
              </a:rPr>
              <a:t>eivät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tunne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herkästi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lämpötilan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vaihtelua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kipua</a:t>
            </a:r>
            <a:r>
              <a:rPr lang="en-US" sz="1400" b="0" i="0" dirty="0">
                <a:effectLst/>
              </a:rPr>
              <a:t> tai </a:t>
            </a:r>
            <a:r>
              <a:rPr lang="en-US" sz="1400" b="0" i="0" dirty="0" err="1">
                <a:effectLst/>
              </a:rPr>
              <a:t>painetta</a:t>
            </a:r>
            <a:r>
              <a:rPr lang="en-US" sz="1400" b="0" i="0" dirty="0">
                <a:effectLst/>
              </a:rPr>
              <a:t> ja ne </a:t>
            </a:r>
            <a:r>
              <a:rPr lang="en-US" sz="1400" b="0" i="0" dirty="0" err="1">
                <a:effectLst/>
              </a:rPr>
              <a:t>voivat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vaurioitua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huomaamatta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koska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kipu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varoita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ongelmista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Lihashermojen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vaurio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voi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aiheuttaa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lihasvoiman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heikkoutta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jalkaterän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virheasentoja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esimerkkinä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kaarijalka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vasaravarpaat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Virheasennot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muuttavat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jalkaterän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kuormitusta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jolloin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iho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paksuuntuu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kuormitusalueilla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muodostuu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kovettumia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Kovettuman</a:t>
            </a:r>
            <a:r>
              <a:rPr lang="en-US" sz="1400" b="0" i="0" dirty="0">
                <a:effectLst/>
              </a:rPr>
              <a:t> alle </a:t>
            </a:r>
            <a:r>
              <a:rPr lang="en-US" sz="1400" b="0" i="0" dirty="0" err="1">
                <a:effectLst/>
              </a:rPr>
              <a:t>tulee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herkästi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verenpurkauma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haava</a:t>
            </a:r>
            <a:r>
              <a:rPr lang="en-US" sz="1400" b="0" i="0" dirty="0">
                <a:effectLst/>
              </a:rPr>
              <a:t>.  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Autonomisen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hermoston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vaurio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heikentää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verenkiertoa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vähentää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hikoilua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Iho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kuivuu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hilseilee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halkeilee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herkästi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erityisesti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kantapäissä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Halkeamat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voivat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tulehtua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Heikentynyt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verenkierto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edistää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haavojen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syntyä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hidastaa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niiden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paranemista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Tupakointi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pahentaa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tilannetta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entisestään</a:t>
            </a:r>
            <a:r>
              <a:rPr lang="en-US" sz="1400" b="0" i="0" dirty="0">
                <a:effectLst/>
              </a:rPr>
              <a:t>. 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Sidekudosmuutokset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jalassa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jäykistävät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kudoksia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nilkan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varpaiden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liikkuvuus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alenee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Tämä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muuttaa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kävelyä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vaikeuttaa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tasapainon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hallintaa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sekä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lisää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jalkapohjan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kuormitusta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Kuormitusalueille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syntyy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helposti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ihomuutoksia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erityisesti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kovettumia</a:t>
            </a:r>
            <a:r>
              <a:rPr lang="en-US" sz="1400" b="0" i="0" dirty="0">
                <a:effectLst/>
              </a:rPr>
              <a:t>.​ </a:t>
            </a:r>
          </a:p>
        </p:txBody>
      </p:sp>
    </p:spTree>
    <p:extLst>
      <p:ext uri="{BB962C8B-B14F-4D97-AF65-F5344CB8AC3E}">
        <p14:creationId xmlns:p14="http://schemas.microsoft.com/office/powerpoint/2010/main" val="327135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31FF810-06E6-365A-9F11-8FB152A504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17733" y="0"/>
            <a:ext cx="5291663" cy="1628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MITÄ VOIT ITSE TEHDÄ - JALKOJEN OMAHOITO </a:t>
            </a:r>
          </a:p>
        </p:txBody>
      </p:sp>
      <p:pic>
        <p:nvPicPr>
          <p:cNvPr id="8" name="Kuva 7" descr="Valokuva, jossa henkilön toinen jalka on skeittilaudalla ja toinen maassa.">
            <a:extLst>
              <a:ext uri="{FF2B5EF4-FFF2-40B4-BE49-F238E27FC236}">
                <a16:creationId xmlns:a16="http://schemas.microsoft.com/office/drawing/2014/main" id="{CAB546A2-2B84-8CEA-7283-FB54A2D9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0A6FEE3-4D22-EC00-A702-D27E9FDE959E}"/>
              </a:ext>
            </a:extLst>
          </p:cNvPr>
          <p:cNvSpPr txBox="1"/>
          <p:nvPr/>
        </p:nvSpPr>
        <p:spPr>
          <a:xfrm>
            <a:off x="6417734" y="2119312"/>
            <a:ext cx="5291663" cy="4738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Alaraajojen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hyvä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lihasvoima</a:t>
            </a:r>
            <a:r>
              <a:rPr lang="en-US" sz="1400" b="1" i="0" dirty="0">
                <a:effectLst/>
              </a:rPr>
              <a:t>, </a:t>
            </a:r>
            <a:r>
              <a:rPr lang="en-US" sz="1400" b="1" i="0" dirty="0" err="1">
                <a:effectLst/>
              </a:rPr>
              <a:t>nivelten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liikkuvuus</a:t>
            </a:r>
            <a:r>
              <a:rPr lang="en-US" sz="1400" b="1" i="0" dirty="0">
                <a:effectLst/>
              </a:rPr>
              <a:t> ja </a:t>
            </a:r>
            <a:r>
              <a:rPr lang="en-US" sz="1400" b="1" i="0" dirty="0" err="1">
                <a:effectLst/>
              </a:rPr>
              <a:t>kehon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tasapainon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hallinta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ovat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perusta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jalkojen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hyvinvoinnille</a:t>
            </a:r>
            <a:r>
              <a:rPr lang="en-US" sz="1400" b="0" i="0" dirty="0">
                <a:effectLst/>
              </a:rPr>
              <a:t>. Kun ne </a:t>
            </a:r>
            <a:r>
              <a:rPr lang="en-US" sz="1400" b="0" i="0" dirty="0" err="1">
                <a:effectLst/>
              </a:rPr>
              <a:t>ovat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kunnossa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vältytään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monilta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jaloissa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esiintyviltä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ongelmilta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Hyvillä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jalkineilla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ylläpidetään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toiminnallisuutta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estetään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virheasentojen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syntyminen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Mitä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kenkien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sukkien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valinnassa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tulee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huomioon</a:t>
            </a:r>
            <a:r>
              <a:rPr lang="en-US" sz="1400" b="0" i="0" dirty="0">
                <a:effectLst/>
              </a:rPr>
              <a:t>:  </a:t>
            </a:r>
            <a:r>
              <a:rPr lang="en-US" sz="1400" b="0" i="0" u="sng" strike="noStrike" dirty="0">
                <a:effectLst/>
                <a:hlinkClick r:id="rId3"/>
              </a:rPr>
              <a:t>Jalat - </a:t>
            </a:r>
            <a:r>
              <a:rPr lang="en-US" sz="1400" b="0" i="0" u="sng" strike="noStrike" dirty="0" err="1">
                <a:effectLst/>
                <a:hlinkClick r:id="rId3"/>
              </a:rPr>
              <a:t>Tyypin</a:t>
            </a:r>
            <a:r>
              <a:rPr lang="en-US" sz="1400" b="0" i="0" u="sng" strike="noStrike" dirty="0">
                <a:effectLst/>
                <a:hlinkClick r:id="rId3"/>
              </a:rPr>
              <a:t> 2 diabetes - </a:t>
            </a:r>
            <a:r>
              <a:rPr lang="en-US" sz="1400" b="0" i="0" u="sng" strike="noStrike" dirty="0" err="1">
                <a:effectLst/>
                <a:hlinkClick r:id="rId3"/>
              </a:rPr>
              <a:t>Diabetesliitto</a:t>
            </a:r>
            <a:r>
              <a:rPr lang="en-US" sz="1400" b="0" i="0" dirty="0">
                <a:effectLst/>
              </a:rPr>
              <a:t>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Jalkojen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puhtaudesta</a:t>
            </a:r>
            <a:r>
              <a:rPr lang="en-US" sz="1400" b="1" i="0" dirty="0">
                <a:effectLst/>
              </a:rPr>
              <a:t> ja </a:t>
            </a:r>
            <a:r>
              <a:rPr lang="en-US" sz="1400" b="1" i="0" dirty="0" err="1">
                <a:effectLst/>
              </a:rPr>
              <a:t>ihon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kunnosta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huolehtiminen</a:t>
            </a:r>
            <a:r>
              <a:rPr lang="en-US" sz="1400" b="0" i="0" dirty="0">
                <a:effectLst/>
              </a:rPr>
              <a:t> on </a:t>
            </a:r>
            <a:r>
              <a:rPr lang="en-US" sz="1400" b="0" i="0" dirty="0" err="1">
                <a:effectLst/>
              </a:rPr>
              <a:t>osa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päivittäistä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omahoitoa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Siihen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kuuluu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pesu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huolellinen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kuivaus</a:t>
            </a:r>
            <a:r>
              <a:rPr lang="en-US" sz="1400" b="0" i="0" dirty="0">
                <a:effectLst/>
              </a:rPr>
              <a:t>(</a:t>
            </a:r>
            <a:r>
              <a:rPr lang="en-US" sz="1400" b="0" i="0" dirty="0" err="1">
                <a:effectLst/>
              </a:rPr>
              <a:t>myös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varvasvälit</a:t>
            </a:r>
            <a:r>
              <a:rPr lang="en-US" sz="1400" b="0" i="0" dirty="0">
                <a:effectLst/>
              </a:rPr>
              <a:t>) ja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rasvaus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Hiertymät</a:t>
            </a:r>
            <a:r>
              <a:rPr lang="en-US" sz="1400" b="1" i="0" dirty="0">
                <a:effectLst/>
              </a:rPr>
              <a:t>, </a:t>
            </a:r>
            <a:r>
              <a:rPr lang="en-US" sz="1400" b="1" i="0" dirty="0" err="1">
                <a:effectLst/>
              </a:rPr>
              <a:t>rakot</a:t>
            </a:r>
            <a:r>
              <a:rPr lang="en-US" sz="1400" b="1" i="0" dirty="0">
                <a:effectLst/>
              </a:rPr>
              <a:t> ja </a:t>
            </a:r>
            <a:r>
              <a:rPr lang="en-US" sz="1400" b="1" i="0" dirty="0" err="1">
                <a:effectLst/>
              </a:rPr>
              <a:t>pintahaavat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kannattaa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hoitaa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huolellisesti</a:t>
            </a:r>
            <a:r>
              <a:rPr lang="en-US" sz="1400" b="1" i="0" dirty="0">
                <a:effectLst/>
              </a:rPr>
              <a:t> </a:t>
            </a:r>
            <a:r>
              <a:rPr lang="en-US" sz="1400" b="0" i="0" dirty="0">
                <a:effectLst/>
              </a:rPr>
              <a:t>ja olla </a:t>
            </a:r>
            <a:r>
              <a:rPr lang="en-US" sz="1400" b="0" i="0" dirty="0" err="1">
                <a:effectLst/>
              </a:rPr>
              <a:t>herkästi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yhteydessä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terveydenhuollon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ammattilaiseen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varsinkin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jos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esiintyy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tulehduksen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merkkejä</a:t>
            </a:r>
            <a:r>
              <a:rPr lang="en-US" sz="1400" b="0" i="0" dirty="0">
                <a:effectLst/>
              </a:rPr>
              <a:t> (</a:t>
            </a:r>
            <a:r>
              <a:rPr lang="en-US" sz="1400" b="0" i="0" dirty="0" err="1">
                <a:effectLst/>
              </a:rPr>
              <a:t>punoitus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turvotus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kuumotus</a:t>
            </a:r>
            <a:r>
              <a:rPr lang="en-US" sz="1400" b="0" i="0" dirty="0">
                <a:effectLst/>
              </a:rPr>
              <a:t>).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Omatoiminen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jalkojen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kunnon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tarkkailu</a:t>
            </a:r>
            <a:r>
              <a:rPr lang="en-US" sz="1400" b="0" i="0" dirty="0">
                <a:effectLst/>
              </a:rPr>
              <a:t> on </a:t>
            </a:r>
            <a:r>
              <a:rPr lang="en-US" sz="1400" b="0" i="0" dirty="0" err="1">
                <a:effectLst/>
              </a:rPr>
              <a:t>osa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hyvinvoinnista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huolehtimista</a:t>
            </a:r>
            <a:r>
              <a:rPr lang="en-US" sz="1400" b="0" i="0" dirty="0">
                <a:effectLst/>
              </a:rPr>
              <a:t>. VIDEO: </a:t>
            </a:r>
            <a:r>
              <a:rPr lang="en-US" sz="1400" b="0" i="0" u="sng" strike="noStrike" dirty="0" err="1">
                <a:effectLst/>
                <a:hlinkClick r:id="rId4"/>
              </a:rPr>
              <a:t>Jalkojen</a:t>
            </a:r>
            <a:r>
              <a:rPr lang="en-US" sz="1400" b="0" i="0" u="sng" strike="noStrike" dirty="0">
                <a:effectLst/>
                <a:hlinkClick r:id="rId4"/>
              </a:rPr>
              <a:t> </a:t>
            </a:r>
            <a:r>
              <a:rPr lang="en-US" sz="1400" b="0" i="0" u="sng" strike="noStrike" dirty="0" err="1">
                <a:effectLst/>
                <a:hlinkClick r:id="rId4"/>
              </a:rPr>
              <a:t>kunnon</a:t>
            </a:r>
            <a:r>
              <a:rPr lang="en-US" sz="1400" b="0" i="0" u="sng" strike="noStrike" dirty="0">
                <a:effectLst/>
                <a:hlinkClick r:id="rId4"/>
              </a:rPr>
              <a:t> </a:t>
            </a:r>
            <a:r>
              <a:rPr lang="en-US" sz="1400" b="0" i="0" u="sng" strike="noStrike" dirty="0" err="1">
                <a:effectLst/>
                <a:hlinkClick r:id="rId4"/>
              </a:rPr>
              <a:t>tarkkailu</a:t>
            </a:r>
            <a:r>
              <a:rPr lang="en-US" sz="1400" b="0" i="0" u="sng" strike="noStrike" dirty="0">
                <a:effectLst/>
                <a:hlinkClick r:id="rId4"/>
              </a:rPr>
              <a:t> ja </a:t>
            </a:r>
            <a:r>
              <a:rPr lang="en-US" sz="1400" b="0" i="0" u="sng" strike="noStrike" dirty="0" err="1">
                <a:effectLst/>
                <a:hlinkClick r:id="rId4"/>
              </a:rPr>
              <a:t>tutkiminen</a:t>
            </a:r>
            <a:r>
              <a:rPr lang="en-US" sz="1400" b="0" i="0" dirty="0">
                <a:effectLst/>
              </a:rPr>
              <a:t>, Voit </a:t>
            </a:r>
            <a:r>
              <a:rPr lang="en-US" sz="1400" b="0" i="0" dirty="0" err="1">
                <a:effectLst/>
              </a:rPr>
              <a:t>myös</a:t>
            </a:r>
            <a:r>
              <a:rPr lang="en-US" sz="1400" b="0" i="0" dirty="0">
                <a:effectLst/>
              </a:rPr>
              <a:t> testata </a:t>
            </a:r>
            <a:r>
              <a:rPr lang="en-US" sz="1400" b="0" i="0" dirty="0" err="1">
                <a:effectLst/>
              </a:rPr>
              <a:t>jalkojesi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tunnon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yhdessä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läheisesi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kanssa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kotona</a:t>
            </a:r>
            <a:r>
              <a:rPr lang="en-US" sz="1400" b="0" i="0" dirty="0">
                <a:effectLst/>
              </a:rPr>
              <a:t>. VIDEO: </a:t>
            </a:r>
            <a:r>
              <a:rPr lang="en-US" sz="1400" b="0" i="0" u="sng" strike="noStrike" dirty="0" err="1">
                <a:effectLst/>
                <a:hlinkClick r:id="rId5"/>
              </a:rPr>
              <a:t>Jalkojen</a:t>
            </a:r>
            <a:r>
              <a:rPr lang="en-US" sz="1400" b="0" i="0" u="sng" strike="noStrike" dirty="0">
                <a:effectLst/>
                <a:hlinkClick r:id="rId5"/>
              </a:rPr>
              <a:t> </a:t>
            </a:r>
            <a:r>
              <a:rPr lang="en-US" sz="1400" b="0" i="0" u="sng" strike="noStrike" dirty="0" err="1">
                <a:effectLst/>
                <a:hlinkClick r:id="rId5"/>
              </a:rPr>
              <a:t>tunnon</a:t>
            </a:r>
            <a:r>
              <a:rPr lang="en-US" sz="1400" b="0" i="0" u="sng" strike="noStrike" dirty="0">
                <a:effectLst/>
                <a:hlinkClick r:id="rId5"/>
              </a:rPr>
              <a:t> </a:t>
            </a:r>
            <a:r>
              <a:rPr lang="en-US" sz="1400" b="0" i="0" u="sng" strike="noStrike" dirty="0" err="1">
                <a:effectLst/>
                <a:hlinkClick r:id="rId5"/>
              </a:rPr>
              <a:t>testaaminen</a:t>
            </a:r>
            <a:r>
              <a:rPr lang="en-US" sz="1400" b="0" i="0" dirty="0">
                <a:effectLst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48477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0D40F-5C22-F951-2731-981FB358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AE7BD02-EEFE-994C-5366-56797206A7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94278" y="-189084"/>
            <a:ext cx="5291663" cy="1628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JALKOJEN TUTKIMINEN JA KUNNON ARVIOINTI TERVEYDENHUOLLOSSA </a:t>
            </a:r>
          </a:p>
        </p:txBody>
      </p:sp>
      <p:pic>
        <p:nvPicPr>
          <p:cNvPr id="4" name="Kuva 3" descr="Terveydenhuollon asiantuntija tutkii potilaan jalkaa polvesta alaspäin.">
            <a:extLst>
              <a:ext uri="{FF2B5EF4-FFF2-40B4-BE49-F238E27FC236}">
                <a16:creationId xmlns:a16="http://schemas.microsoft.com/office/drawing/2014/main" id="{47E5ADA4-034A-C3BA-CE71-6B5951317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36D237-1832-8C70-9629-E6DB39DC0415}"/>
              </a:ext>
            </a:extLst>
          </p:cNvPr>
          <p:cNvSpPr txBox="1"/>
          <p:nvPr/>
        </p:nvSpPr>
        <p:spPr>
          <a:xfrm>
            <a:off x="6417733" y="1680519"/>
            <a:ext cx="5444752" cy="4155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</a:rPr>
              <a:t>Diabetesta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sairastavan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hoitosuunnitelmaan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kuuluu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tutkiminen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lääkärin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vastaanotolla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vähintään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kerran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vuodessa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Lääkärin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tulee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tehdä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myös</a:t>
            </a:r>
            <a:r>
              <a:rPr lang="en-US" sz="1400" b="0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jalkojen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riskiluokitus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mikä</a:t>
            </a:r>
            <a:r>
              <a:rPr lang="en-US" sz="1400" b="0" i="0" dirty="0">
                <a:effectLst/>
              </a:rPr>
              <a:t> on </a:t>
            </a:r>
            <a:r>
              <a:rPr lang="en-US" sz="1400" b="0" i="0" dirty="0" err="1">
                <a:effectLst/>
              </a:rPr>
              <a:t>yksi</a:t>
            </a:r>
            <a:r>
              <a:rPr lang="en-US" sz="1400" b="0" i="0" dirty="0">
                <a:effectLst/>
              </a:rPr>
              <a:t> tapa </a:t>
            </a:r>
            <a:r>
              <a:rPr lang="en-US" sz="1400" b="0" i="0" dirty="0" err="1">
                <a:effectLst/>
              </a:rPr>
              <a:t>arvioida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diabetesta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sairastavan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jalkaterveyttä</a:t>
            </a:r>
            <a:r>
              <a:rPr lang="en-US" sz="1400" b="0" i="0" dirty="0">
                <a:effectLst/>
              </a:rPr>
              <a:t>. </a:t>
            </a:r>
            <a:r>
              <a:rPr lang="en-US" sz="1400" b="0" i="0" dirty="0" err="1">
                <a:effectLst/>
              </a:rPr>
              <a:t>Tarkoituksena</a:t>
            </a:r>
            <a:r>
              <a:rPr lang="en-US" sz="1400" b="0" i="0" dirty="0">
                <a:effectLst/>
              </a:rPr>
              <a:t> on </a:t>
            </a:r>
            <a:r>
              <a:rPr lang="en-US" sz="1400" b="0" i="0" dirty="0" err="1">
                <a:effectLst/>
              </a:rPr>
              <a:t>löytää</a:t>
            </a:r>
            <a:r>
              <a:rPr lang="en-US" sz="1400" b="0" i="0" dirty="0">
                <a:effectLst/>
              </a:rPr>
              <a:t> ne </a:t>
            </a:r>
            <a:r>
              <a:rPr lang="en-US" sz="1400" b="0" i="0" dirty="0" err="1">
                <a:effectLst/>
              </a:rPr>
              <a:t>diabetesta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sairastavat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joilla</a:t>
            </a:r>
            <a:r>
              <a:rPr lang="en-US" sz="1400" b="0" i="0" dirty="0">
                <a:effectLst/>
              </a:rPr>
              <a:t> on </a:t>
            </a:r>
            <a:r>
              <a:rPr lang="en-US" sz="1400" b="0" i="0" dirty="0" err="1">
                <a:effectLst/>
              </a:rPr>
              <a:t>suurentunut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riski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saada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pitkittynyt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jalkahaava</a:t>
            </a:r>
            <a:r>
              <a:rPr lang="en-US" sz="1400" b="0" i="0" dirty="0">
                <a:effectLst/>
              </a:rPr>
              <a:t> tai </a:t>
            </a:r>
            <a:r>
              <a:rPr lang="en-US" sz="1400" b="0" i="0" dirty="0" err="1">
                <a:effectLst/>
              </a:rPr>
              <a:t>vaikea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alaraajojen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verenkierto-ongelma</a:t>
            </a:r>
            <a:r>
              <a:rPr lang="en-US" sz="1400" b="0" i="0" dirty="0">
                <a:effectLst/>
              </a:rPr>
              <a:t>. Sen </a:t>
            </a:r>
            <a:r>
              <a:rPr lang="en-US" sz="1400" b="0" i="0" dirty="0" err="1">
                <a:effectLst/>
              </a:rPr>
              <a:t>perusteella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lääkäri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arvioi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myös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tarvetta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hoidoista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ohjauksesta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jatkossa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esimerkiksi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tarvetta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jalkaterapeutin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vastaanottoon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Lue </a:t>
            </a:r>
            <a:r>
              <a:rPr lang="en-US" sz="1400" b="0" i="0" dirty="0" err="1">
                <a:effectLst/>
              </a:rPr>
              <a:t>Diabetestalosta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lisää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riskiluokituksesta</a:t>
            </a:r>
            <a:r>
              <a:rPr lang="en-US" sz="1400" b="0" i="0" dirty="0">
                <a:effectLst/>
              </a:rPr>
              <a:t>: </a:t>
            </a:r>
            <a:r>
              <a:rPr lang="en-US" sz="1400" b="0" i="0" u="sng" strike="noStrike" dirty="0" err="1">
                <a:effectLst/>
                <a:hlinkClick r:id="rId3"/>
              </a:rPr>
              <a:t>Riskijalka</a:t>
            </a:r>
            <a:r>
              <a:rPr lang="en-US" sz="1400" b="0" i="0" u="sng" strike="noStrike" dirty="0">
                <a:effectLst/>
                <a:hlinkClick r:id="rId3"/>
              </a:rPr>
              <a:t> </a:t>
            </a:r>
            <a:r>
              <a:rPr lang="en-US" sz="1400" b="0" i="0" u="sng" strike="noStrike" dirty="0" err="1">
                <a:effectLst/>
                <a:hlinkClick r:id="rId3"/>
              </a:rPr>
              <a:t>diabeteksessa</a:t>
            </a:r>
            <a:r>
              <a:rPr lang="en-US" sz="1400" b="0" i="0" dirty="0">
                <a:effectLst/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Sinun </a:t>
            </a:r>
            <a:r>
              <a:rPr lang="en-US" sz="1400" b="0" i="0" dirty="0" err="1">
                <a:effectLst/>
              </a:rPr>
              <a:t>kannattaa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valmistautua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terveydenhuollon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vastaanottokäyntiin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täyttämällä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ennakkoon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oirekysely</a:t>
            </a:r>
            <a:r>
              <a:rPr lang="en-US" sz="1400" b="0" i="0" dirty="0">
                <a:effectLst/>
              </a:rPr>
              <a:t> ja </a:t>
            </a:r>
            <a:r>
              <a:rPr lang="en-US" sz="1400" b="0" i="0" dirty="0" err="1">
                <a:effectLst/>
              </a:rPr>
              <a:t>kipupiirros</a:t>
            </a:r>
            <a:r>
              <a:rPr lang="en-US" sz="1400" b="0" i="0" dirty="0">
                <a:effectLst/>
              </a:rPr>
              <a:t>: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u="sng" strike="noStrike" dirty="0" err="1">
                <a:effectLst/>
                <a:hlinkClick r:id="rId4"/>
              </a:rPr>
              <a:t>Jalkojen</a:t>
            </a:r>
            <a:r>
              <a:rPr lang="en-US" sz="1400" b="0" i="0" u="sng" strike="noStrike" dirty="0">
                <a:effectLst/>
                <a:hlinkClick r:id="rId4"/>
              </a:rPr>
              <a:t> </a:t>
            </a:r>
            <a:r>
              <a:rPr lang="en-US" sz="1400" b="0" i="0" u="sng" strike="noStrike" dirty="0" err="1">
                <a:effectLst/>
                <a:hlinkClick r:id="rId4"/>
              </a:rPr>
              <a:t>oirekysely</a:t>
            </a:r>
            <a:r>
              <a:rPr lang="en-US" sz="1400" b="0" i="0" dirty="0">
                <a:effectLst/>
              </a:rPr>
              <a:t>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u="sng" strike="noStrike" dirty="0" err="1">
                <a:effectLst/>
                <a:hlinkClick r:id="rId5"/>
              </a:rPr>
              <a:t>Kipupiirros</a:t>
            </a:r>
            <a:r>
              <a:rPr lang="en-US" sz="1400" b="0" i="0" dirty="0">
                <a:effectLst/>
              </a:rPr>
              <a:t> </a:t>
            </a:r>
          </a:p>
          <a:p>
            <a:pPr marL="285750"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Jos </a:t>
            </a:r>
            <a:r>
              <a:rPr lang="en-US" sz="1400" b="0" i="0" dirty="0" err="1">
                <a:effectLst/>
              </a:rPr>
              <a:t>haluat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itse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hakeutua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jalkaterapeutin</a:t>
            </a:r>
            <a:r>
              <a:rPr lang="en-US" sz="1400" b="0" i="0" dirty="0">
                <a:effectLst/>
              </a:rPr>
              <a:t> tai </a:t>
            </a:r>
            <a:r>
              <a:rPr lang="en-US" sz="1400" b="0" i="0" dirty="0" err="1">
                <a:effectLst/>
              </a:rPr>
              <a:t>jalkojenhoitajan</a:t>
            </a:r>
            <a:r>
              <a:rPr lang="en-US" sz="1400" b="0" i="0" dirty="0">
                <a:effectLst/>
              </a:rPr>
              <a:t>(</a:t>
            </a:r>
            <a:r>
              <a:rPr lang="en-US" sz="1400" b="0" i="0" dirty="0" err="1">
                <a:effectLst/>
              </a:rPr>
              <a:t>terveydenhuollon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koulutus</a:t>
            </a:r>
            <a:r>
              <a:rPr lang="en-US" sz="1400" b="0" i="0" dirty="0">
                <a:effectLst/>
              </a:rPr>
              <a:t>) </a:t>
            </a:r>
            <a:r>
              <a:rPr lang="en-US" sz="1400" b="0" i="0" dirty="0" err="1">
                <a:effectLst/>
              </a:rPr>
              <a:t>vastaanotolle</a:t>
            </a:r>
            <a:r>
              <a:rPr lang="en-US" sz="1400" b="0" i="0" dirty="0">
                <a:effectLst/>
              </a:rPr>
              <a:t>, </a:t>
            </a:r>
            <a:r>
              <a:rPr lang="en-US" sz="1400" b="0" i="0" dirty="0" err="1">
                <a:effectLst/>
              </a:rPr>
              <a:t>löydät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paikkakuntasi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jalkojenhoitopalveluiden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ammattilaisten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yhteystiedot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täältä</a:t>
            </a:r>
            <a:r>
              <a:rPr lang="en-US" sz="1400" b="0" i="0" dirty="0">
                <a:effectLst/>
              </a:rPr>
              <a:t>: </a:t>
            </a:r>
            <a:br>
              <a:rPr lang="en-US" sz="1400" b="0" i="0" dirty="0">
                <a:effectLst/>
              </a:rPr>
            </a:br>
            <a:r>
              <a:rPr lang="en-US" sz="1400" b="0" i="0" u="sng" strike="noStrike" dirty="0">
                <a:effectLst/>
                <a:hlinkClick r:id="rId6"/>
              </a:rPr>
              <a:t>Jalkojenhoitopalveluita </a:t>
            </a:r>
            <a:r>
              <a:rPr lang="en-US" sz="1400" b="0" i="0" u="sng" strike="noStrike" dirty="0" err="1">
                <a:effectLst/>
                <a:hlinkClick r:id="rId6"/>
              </a:rPr>
              <a:t>paikkakunnittain</a:t>
            </a:r>
            <a:r>
              <a:rPr lang="en-US" sz="1400" b="0" i="0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8446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F8E4488-DB2C-371C-4D20-3FF2DA5648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9913" y="3943349"/>
            <a:ext cx="3290887" cy="24526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Tietoa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jalkojen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hoidosta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laajemmin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 </a:t>
            </a:r>
          </a:p>
        </p:txBody>
      </p:sp>
      <p:pic>
        <p:nvPicPr>
          <p:cNvPr id="4" name="Kuva 3" descr="Lähikuva naisen käsistä kirjoittamassa ja käyttämässä kosketusalustaa kannettavassa tietokoneessa,.">
            <a:extLst>
              <a:ext uri="{FF2B5EF4-FFF2-40B4-BE49-F238E27FC236}">
                <a16:creationId xmlns:a16="http://schemas.microsoft.com/office/drawing/2014/main" id="{FC1A0578-37D9-E2D3-7C4A-3D6F43486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FF8BC4F-127A-DB10-B585-80132B610FC7}"/>
              </a:ext>
            </a:extLst>
          </p:cNvPr>
          <p:cNvSpPr txBox="1"/>
          <p:nvPr/>
        </p:nvSpPr>
        <p:spPr>
          <a:xfrm>
            <a:off x="4223983" y="3752850"/>
            <a:ext cx="533911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 </a:t>
            </a:r>
            <a:r>
              <a:rPr lang="en-US" sz="2800" b="0" i="0" dirty="0" err="1">
                <a:effectLst/>
              </a:rPr>
              <a:t>Diabetesliitto</a:t>
            </a:r>
            <a:r>
              <a:rPr lang="en-US" sz="2800" b="0" i="0" dirty="0">
                <a:effectLst/>
              </a:rPr>
              <a:t>: </a:t>
            </a:r>
          </a:p>
          <a:p>
            <a:pPr fontAlgn="base">
              <a:lnSpc>
                <a:spcPct val="90000"/>
              </a:lnSpc>
              <a:spcAft>
                <a:spcPts val="800"/>
              </a:spcAft>
            </a:pPr>
            <a:r>
              <a:rPr lang="en-US" sz="2800" b="0" i="0" u="sng" strike="noStrike" dirty="0" err="1">
                <a:effectLst/>
                <a:hlinkClick r:id="rId3"/>
              </a:rPr>
              <a:t>Tyypin</a:t>
            </a:r>
            <a:r>
              <a:rPr lang="en-US" sz="2800" b="0" i="0" u="sng" strike="noStrike" dirty="0">
                <a:effectLst/>
                <a:hlinkClick r:id="rId3"/>
              </a:rPr>
              <a:t> 2 </a:t>
            </a:r>
            <a:r>
              <a:rPr lang="en-US" sz="2800" b="0" i="0" u="sng" strike="noStrike" dirty="0" err="1">
                <a:effectLst/>
                <a:hlinkClick r:id="rId3"/>
              </a:rPr>
              <a:t>diabetespolku</a:t>
            </a:r>
            <a:r>
              <a:rPr lang="en-US" sz="2800" b="0" i="0" dirty="0">
                <a:effectLst/>
              </a:rPr>
              <a:t> </a:t>
            </a:r>
          </a:p>
          <a:p>
            <a:pPr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</a:rPr>
              <a:t>Terveyskylä</a:t>
            </a:r>
            <a:r>
              <a:rPr lang="en-US" sz="2800" b="0" i="0" dirty="0">
                <a:effectLst/>
              </a:rPr>
              <a:t>/</a:t>
            </a:r>
            <a:r>
              <a:rPr lang="en-US" sz="2800" b="0" i="0" dirty="0" err="1">
                <a:effectLst/>
              </a:rPr>
              <a:t>Diabetestalo</a:t>
            </a:r>
            <a:r>
              <a:rPr lang="en-US" sz="2800" b="0" i="0" dirty="0">
                <a:effectLst/>
              </a:rPr>
              <a:t>: </a:t>
            </a:r>
            <a:r>
              <a:rPr lang="en-US" sz="2800" b="0" i="0" u="sng" strike="noStrike" dirty="0">
                <a:effectLst/>
                <a:hlinkClick r:id="rId4"/>
              </a:rPr>
              <a:t>Diabetes ja </a:t>
            </a:r>
            <a:r>
              <a:rPr lang="en-US" sz="2800" b="0" i="0" u="sng" strike="noStrike" dirty="0" err="1">
                <a:effectLst/>
                <a:hlinkClick r:id="rId4"/>
              </a:rPr>
              <a:t>jalkojen</a:t>
            </a:r>
            <a:r>
              <a:rPr lang="en-US" sz="2800" b="0" i="0" u="sng" strike="noStrike" dirty="0">
                <a:effectLst/>
                <a:hlinkClick r:id="rId4"/>
              </a:rPr>
              <a:t> </a:t>
            </a:r>
            <a:r>
              <a:rPr lang="en-US" sz="2800" b="0" i="0" u="sng" strike="noStrike" dirty="0" err="1">
                <a:effectLst/>
                <a:hlinkClick r:id="rId4"/>
              </a:rPr>
              <a:t>itsehoito</a:t>
            </a:r>
            <a:r>
              <a:rPr lang="en-US" sz="2800" b="0" i="0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0244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Laajakuva</PresentationFormat>
  <Paragraphs>28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Office-teema</vt:lpstr>
      <vt:lpstr>Diabetes ja jalkojenhoito  </vt:lpstr>
      <vt:lpstr>MITKÄ ASIAT OVAT JALKAONGELMIEN TAUSTALLA? </vt:lpstr>
      <vt:lpstr>MITÄ VOIT ITSE TEHDÄ - JALKOJEN OMAHOITO </vt:lpstr>
      <vt:lpstr>JALKOJEN TUTKIMINEN JA KUNNON ARVIOINTI TERVEYDENHUOLLOSSA </vt:lpstr>
      <vt:lpstr>Tietoa jalkojen hoidosta laajemmin: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2025-06-07T15:05:12Z</dcterms:created>
  <dcterms:modified xsi:type="dcterms:W3CDTF">2025-06-07T15:05:21Z</dcterms:modified>
</cp:coreProperties>
</file>