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3" r:id="rId5"/>
    <p:sldMasterId id="2147483660" r:id="rId6"/>
  </p:sldMasterIdLst>
  <p:sldIdLst>
    <p:sldId id="301" r:id="rId7"/>
    <p:sldId id="260" r:id="rId8"/>
    <p:sldId id="261" r:id="rId9"/>
    <p:sldId id="300" r:id="rId10"/>
    <p:sldId id="262" r:id="rId11"/>
    <p:sldId id="265" r:id="rId12"/>
    <p:sldId id="264" r:id="rId13"/>
    <p:sldId id="308" r:id="rId14"/>
    <p:sldId id="273" r:id="rId15"/>
    <p:sldId id="295" r:id="rId16"/>
    <p:sldId id="279" r:id="rId1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00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F79C8-62FE-4F1C-A3A1-ED0B962E9E38}" v="124" dt="2025-09-12T08:51:50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-34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CZ18kJWx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yypitkaksi.fi/app/uploads/2025/09/Sairauteen-sopeutumisen-prosessin-vaiheet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3990695" y="5439680"/>
            <a:ext cx="4855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 dirty="0">
                <a:latin typeface="Tw Cen MT" panose="020B0602020104020603" pitchFamily="34" charset="0"/>
                <a:cs typeface="Calibri"/>
              </a:rPr>
              <a:t>MIELEN HYVINVOINTI</a:t>
            </a:r>
            <a:endParaRPr lang="fi-FI" sz="3600" b="1" dirty="0">
              <a:latin typeface="Tw Cen MT" panose="020B0602020104020603" pitchFamily="34" charset="0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aivas, pilvi, auringonlasku, siluetti&#10;&#10;Kuvaus luotu automaattisesti">
            <a:extLst>
              <a:ext uri="{FF2B5EF4-FFF2-40B4-BE49-F238E27FC236}">
                <a16:creationId xmlns:a16="http://schemas.microsoft.com/office/drawing/2014/main" id="{7EE9C212-0F94-CB6E-4822-2942F84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rcRect l="3290" r="2592" b="-1"/>
          <a:stretch/>
        </p:blipFill>
        <p:spPr>
          <a:xfrm>
            <a:off x="3875352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0C2D3E-DE69-C643-ECE0-3FC24596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06" y="404881"/>
            <a:ext cx="5252829" cy="1899912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Tw Cen MT" panose="020B0602020104020603" pitchFamily="34" charset="0"/>
              </a:rPr>
              <a:t>Itsemyötätunto -harjoitus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6B5910-1788-8987-155B-108DBE50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2454079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A5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Itsemyötätuntotauko </a:t>
            </a:r>
            <a:r>
              <a:rPr lang="fi-FI" dirty="0" err="1">
                <a:solidFill>
                  <a:srgbClr val="00A5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mindfulness</a:t>
            </a:r>
            <a:r>
              <a:rPr lang="fi-FI" dirty="0">
                <a:solidFill>
                  <a:srgbClr val="00A5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-meditaatio I 5 minuuttia I </a:t>
            </a:r>
            <a:r>
              <a:rPr lang="fi-FI" dirty="0" err="1">
                <a:solidFill>
                  <a:srgbClr val="00A5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MindfullYoga</a:t>
            </a:r>
            <a:r>
              <a:rPr lang="fi-FI" dirty="0">
                <a:solidFill>
                  <a:srgbClr val="00A5CD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Suomi</a:t>
            </a:r>
            <a:endParaRPr lang="fi-FI" dirty="0">
              <a:solidFill>
                <a:srgbClr val="00A5CD"/>
              </a:solidFill>
              <a:latin typeface="Tw Cen MT" panose="020B0602020104020603" pitchFamily="34" charset="0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232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202A9-273D-9B1C-EB4C-C620B23D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88843"/>
            <a:ext cx="12857922" cy="1325563"/>
          </a:xfrm>
        </p:spPr>
        <p:txBody>
          <a:bodyPr/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 err="1"/>
              <a:t>teemana</a:t>
            </a:r>
            <a:r>
              <a:rPr lang="en-GB" dirty="0"/>
              <a:t> </a:t>
            </a:r>
            <a:r>
              <a:rPr lang="fi-FI" dirty="0"/>
              <a:t>mielen hyvinvointi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B2C10-0B6E-DF0C-F319-9764E07D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308"/>
            <a:ext cx="10515600" cy="4157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/>
              <a:t>17.30		Kahvi ja kuulumiset</a:t>
            </a:r>
          </a:p>
          <a:p>
            <a:pPr marL="0" indent="0">
              <a:buNone/>
            </a:pPr>
            <a:r>
              <a:rPr lang="fi-FI" sz="2400" dirty="0"/>
              <a:t>18.00		Voimavaratimantti-tehtävä ja keskustelua sen pohjalta	</a:t>
            </a:r>
          </a:p>
          <a:p>
            <a:pPr marL="0" indent="0">
              <a:buNone/>
            </a:pPr>
            <a:r>
              <a:rPr lang="fi-FI" sz="2400" dirty="0"/>
              <a:t>		TAUKO</a:t>
            </a:r>
          </a:p>
          <a:p>
            <a:pPr marL="0" indent="0">
              <a:buNone/>
            </a:pPr>
            <a:r>
              <a:rPr lang="fi-FI" sz="2400" dirty="0"/>
              <a:t>19.00		Diabetes ja mielen hyvinvointi</a:t>
            </a:r>
          </a:p>
          <a:p>
            <a:pPr marL="0" indent="0">
              <a:buNone/>
            </a:pPr>
            <a:r>
              <a:rPr lang="fi-FI" sz="2400" dirty="0">
                <a:latin typeface="Tw Cen MT"/>
              </a:rPr>
              <a:t>		Alustus Sairauteen sopeutumisen prosessin vaiheiden kautta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19.30		Hyvinvointipolku mielen maisemiin</a:t>
            </a:r>
          </a:p>
          <a:p>
            <a:pPr marL="0" indent="0">
              <a:buNone/>
            </a:pPr>
            <a:r>
              <a:rPr lang="fi-FI" sz="2400" dirty="0"/>
              <a:t>19.45		Välitehtävä seuraavalle kerralle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46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591855-28EB-D630-6E8E-6D2DCB6C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8008" cy="1646555"/>
          </a:xfrm>
        </p:spPr>
        <p:txBody>
          <a:bodyPr>
            <a:normAutofit fontScale="90000"/>
          </a:bodyPr>
          <a:lstStyle/>
          <a:p>
            <a:r>
              <a:rPr lang="fi-FI" dirty="0"/>
              <a:t>Voimavaratimantti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48A8D03-7D12-E545-CDDB-0AAD65355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640" y="295914"/>
            <a:ext cx="5262880" cy="6266172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142DE03-3F3B-6A47-788D-C07B00931239}"/>
              </a:ext>
            </a:extLst>
          </p:cNvPr>
          <p:cNvSpPr txBox="1"/>
          <p:nvPr/>
        </p:nvSpPr>
        <p:spPr>
          <a:xfrm>
            <a:off x="466345" y="1728216"/>
            <a:ext cx="5769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Tw Cen MT" panose="020B0602020104020603" pitchFamily="34" charset="0"/>
              </a:rPr>
              <a:t> Keskustelkaa </a:t>
            </a:r>
            <a:r>
              <a:rPr lang="fi-FI" sz="2400" dirty="0">
                <a:latin typeface="Tw Cen MT" panose="020B0602020104020603" pitchFamily="34" charset="0"/>
              </a:rPr>
              <a:t>ensin pienryhmässä: minkälaisia havaintoja teit, tuliko yllätyksiä?</a:t>
            </a:r>
          </a:p>
          <a:p>
            <a:endParaRPr lang="fi-FI" sz="24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Tw Cen MT" panose="020B0602020104020603" pitchFamily="34" charset="0"/>
            </a:endParaRPr>
          </a:p>
          <a:p>
            <a:r>
              <a:rPr lang="fi-FI" sz="2400" dirty="0">
                <a:latin typeface="Tw Cen MT" panose="020B0602020104020603" pitchFamily="34" charset="0"/>
              </a:rPr>
              <a:t>YHTEINEN KESKUSTELU:</a:t>
            </a:r>
          </a:p>
          <a:p>
            <a:endParaRPr lang="fi-FI" sz="24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w Cen MT" panose="020B0602020104020603" pitchFamily="34" charset="0"/>
              </a:rPr>
              <a:t>Mikä merkitys tällaisella tarkastelulla oli sinulle?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w Cen MT" panose="020B0602020104020603" pitchFamily="34" charset="0"/>
              </a:rPr>
              <a:t>Löytyikö kohteita, jotka tarvitsevat myönteistä huomiota ?</a:t>
            </a:r>
          </a:p>
        </p:txBody>
      </p:sp>
    </p:spTree>
    <p:extLst>
      <p:ext uri="{BB962C8B-B14F-4D97-AF65-F5344CB8AC3E}">
        <p14:creationId xmlns:p14="http://schemas.microsoft.com/office/powerpoint/2010/main" val="381746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/>
          <p:nvPr/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D91540-8100-51E2-0670-3639D255B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F60489-6A0F-96B5-09DA-C57B135F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+mj-lt"/>
              </a:rPr>
              <a:t>Diabetes ja mielen hyvinvointi</a:t>
            </a:r>
          </a:p>
        </p:txBody>
      </p:sp>
    </p:spTree>
    <p:extLst>
      <p:ext uri="{BB962C8B-B14F-4D97-AF65-F5344CB8AC3E}">
        <p14:creationId xmlns:p14="http://schemas.microsoft.com/office/powerpoint/2010/main" val="34410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363925-3E78-1B07-EE0A-CF94BA66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>
                <a:latin typeface="Tw Cen MT" panose="020B0602020104020603" pitchFamily="34" charset="0"/>
                <a:ea typeface="+mj-ea"/>
                <a:cs typeface="+mj-cs"/>
              </a:rPr>
              <a:t>Johdattelua mielen hyvinvointi -teemaan</a:t>
            </a:r>
          </a:p>
        </p:txBody>
      </p:sp>
      <p:pic>
        <p:nvPicPr>
          <p:cNvPr id="4" name="Kuva 3" descr="Rannalla kiviä pinoava lapsi">
            <a:extLst>
              <a:ext uri="{FF2B5EF4-FFF2-40B4-BE49-F238E27FC236}">
                <a16:creationId xmlns:a16="http://schemas.microsoft.com/office/drawing/2014/main" id="{523FA05B-66C6-7230-955E-696E3451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73" r="31723"/>
          <a:stretch/>
        </p:blipFill>
        <p:spPr>
          <a:xfrm>
            <a:off x="568036" y="1690688"/>
            <a:ext cx="51816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DCE225-9FF1-6BC8-D29F-399BA1EA422E}"/>
              </a:ext>
            </a:extLst>
          </p:cNvPr>
          <p:cNvSpPr txBox="1">
            <a:spLocks/>
          </p:cNvSpPr>
          <p:nvPr/>
        </p:nvSpPr>
        <p:spPr>
          <a:xfrm>
            <a:off x="5840361" y="1825625"/>
            <a:ext cx="577848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b="1" dirty="0">
              <a:latin typeface="Tw Cen MT"/>
            </a:endParaRPr>
          </a:p>
          <a:p>
            <a:pPr marL="0" indent="0">
              <a:buNone/>
            </a:pPr>
            <a:r>
              <a:rPr lang="fi-FI" b="1" dirty="0">
                <a:latin typeface="Tw Cen MT"/>
              </a:rPr>
              <a:t>Alustus diasarjalla:</a:t>
            </a:r>
            <a:endParaRPr lang="fi-FI" b="1" dirty="0">
              <a:effectLst/>
            </a:endParaRPr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  <a:defRPr/>
            </a:pPr>
            <a:endParaRPr lang="fi-FI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  <a:defRPr/>
            </a:pPr>
            <a:r>
              <a:rPr lang="fi-FI" sz="2400" dirty="0">
                <a:latin typeface="Tw Cen MT"/>
                <a:hlinkClick r:id="rId3"/>
              </a:rPr>
              <a:t>Sairauteen sopeutumisen prosessin vaiheet</a:t>
            </a:r>
            <a:endParaRPr lang="fi-FI" sz="2400" dirty="0"/>
          </a:p>
          <a:p>
            <a:pPr>
              <a:defRPr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98138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DACA4E-27DF-4548-7548-4AF9163A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Hyvinvointipolku mielen maisemiin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636EBA-59C2-F9F8-F705-7853C408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TAULUT:</a:t>
            </a:r>
          </a:p>
          <a:p>
            <a:r>
              <a:rPr lang="fi-FI" dirty="0"/>
              <a:t>Valitkaa tauluista muutama ja laittakaa ne esille mahdollisimman etäälle toisistaan. Luontevin tapa olisi toteuttaa tämä luonnossa.</a:t>
            </a:r>
          </a:p>
          <a:p>
            <a:r>
              <a:rPr lang="fi-FI" dirty="0"/>
              <a:t>Jakautukaa pienryhmiin ja kulkekaa taulun luota toiselle ja keskustelkaa taulun herättämistä ajatuksista.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306F91D-841B-BE9B-8289-07D7E6A5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15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92427" y="1997764"/>
            <a:ext cx="8861099" cy="835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seuraavalle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Tw Cen MT" panose="020B0602020104020603" pitchFamily="34" charset="0"/>
              </a:rPr>
              <a:t>Kirjoita tähän seuraavan kerran välitehtävä</a:t>
            </a:r>
            <a:endParaRPr lang="en-FI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Ei </a:t>
              </a:r>
              <a:r>
                <a:rPr lang="fi-FI" sz="2000" dirty="0"/>
                <a:t>napannut</a:t>
              </a:r>
              <a:endParaRPr lang="fi-FI" dirty="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Hyvä</a:t>
              </a:r>
              <a:endParaRPr lang="fi-FI" dirty="0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 err="1"/>
                <a:t>Jess</a:t>
              </a:r>
              <a:r>
                <a:rPr lang="fi-FI" sz="2000" dirty="0"/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2184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>
                <a:latin typeface="Tw Cen MT" panose="020B0602020104020603" pitchFamily="34" charset="0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52750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05D3D-00E0-4691-937E-9AD5C132751F}">
  <ds:schemaRefs>
    <ds:schemaRef ds:uri="http://schemas.microsoft.com/office/2006/metadata/properties"/>
    <ds:schemaRef ds:uri="http://schemas.microsoft.com/office/infopath/2007/PartnerControls"/>
    <ds:schemaRef ds:uri="e9fa5911-5461-4b94-9a6c-6b7bf4f35890"/>
    <ds:schemaRef ds:uri="8efd7d94-2a76-4e2d-a1f4-92279b8d235b"/>
  </ds:schemaRefs>
</ds:datastoreItem>
</file>

<file path=customXml/itemProps2.xml><?xml version="1.0" encoding="utf-8"?>
<ds:datastoreItem xmlns:ds="http://schemas.openxmlformats.org/officeDocument/2006/customXml" ds:itemID="{62098454-C16D-4CA2-872C-5DA8D8282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a5911-5461-4b94-9a6c-6b7bf4f35890"/>
    <ds:schemaRef ds:uri="8efd7d94-2a76-4e2d-a1f4-92279b8d2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71327-A618-474D-9237-8F41636A1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Office PowerPoint</Application>
  <PresentationFormat>Laajakuva</PresentationFormat>
  <Paragraphs>51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Office-teema</vt:lpstr>
      <vt:lpstr>1_Mukautettu suunnittelumalli</vt:lpstr>
      <vt:lpstr>Mukautettu suunnittelumalli</vt:lpstr>
      <vt:lpstr>PowerPoint-esitys</vt:lpstr>
      <vt:lpstr>Tapaamisen aikataulu –  teemana mielen hyvinvointi</vt:lpstr>
      <vt:lpstr>Voimavaratimantti  </vt:lpstr>
      <vt:lpstr>PowerPoint-esitys</vt:lpstr>
      <vt:lpstr>Diabetes ja mielen hyvinvointi</vt:lpstr>
      <vt:lpstr>Johdattelua mielen hyvinvointi -teemaan</vt:lpstr>
      <vt:lpstr>Hyvinvointipolku mielen maisemiin</vt:lpstr>
      <vt:lpstr>PowerPoint-esitys</vt:lpstr>
      <vt:lpstr>Tunnelmat/palaute tästä kerrasta</vt:lpstr>
      <vt:lpstr>Itsemyötätunto -harjoitus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</cp:revision>
  <dcterms:created xsi:type="dcterms:W3CDTF">2024-11-19T12:48:00Z</dcterms:created>
  <dcterms:modified xsi:type="dcterms:W3CDTF">2025-09-12T08:52:14Z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0x010100EEF33302B5538F4DA15CDBADC3121BE5</vt:lpwstr>
  </property>
</Properties>
</file>